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2" r:id="rId4"/>
    <p:sldMasterId id="214748370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oboto"/>
      <p:regular r:id="rId21"/>
      <p:bold r:id="rId22"/>
      <p:italic r:id="rId23"/>
      <p:boldItalic r:id="rId24"/>
    </p:embeddedFont>
    <p:embeddedFont>
      <p:font typeface="Google Sans"/>
      <p:regular r:id="rId25"/>
      <p:bold r:id="rId26"/>
      <p:italic r:id="rId27"/>
      <p:boldItalic r:id="rId28"/>
    </p:embeddedFont>
    <p:embeddedFont>
      <p:font typeface="Google Sans Medium"/>
      <p:regular r:id="rId29"/>
      <p:bold r:id="rId30"/>
      <p:italic r:id="rId31"/>
      <p:boldItalic r:id="rId32"/>
    </p:embeddedFont>
    <p:embeddedFont>
      <p:font typeface="Helvetica Neue Light"/>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GoogleSans-bold.fntdata"/><Relationship Id="rId25" Type="http://schemas.openxmlformats.org/officeDocument/2006/relationships/font" Target="fonts/GoogleSans-regular.fntdata"/><Relationship Id="rId28" Type="http://schemas.openxmlformats.org/officeDocument/2006/relationships/font" Target="fonts/GoogleSans-boldItalic.fntdata"/><Relationship Id="rId27" Type="http://schemas.openxmlformats.org/officeDocument/2006/relationships/font" Target="fonts/GoogleSans-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GoogleSansMedium-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GoogleSansMedium-italic.fntdata"/><Relationship Id="rId30" Type="http://schemas.openxmlformats.org/officeDocument/2006/relationships/font" Target="fonts/GoogleSansMedium-bold.fntdata"/><Relationship Id="rId11" Type="http://schemas.openxmlformats.org/officeDocument/2006/relationships/slide" Target="slides/slide5.xml"/><Relationship Id="rId33" Type="http://schemas.openxmlformats.org/officeDocument/2006/relationships/font" Target="fonts/HelveticaNeueLight-regular.fntdata"/><Relationship Id="rId10" Type="http://schemas.openxmlformats.org/officeDocument/2006/relationships/slide" Target="slides/slide4.xml"/><Relationship Id="rId32" Type="http://schemas.openxmlformats.org/officeDocument/2006/relationships/font" Target="fonts/GoogleSansMedium-boldItalic.fntdata"/><Relationship Id="rId13" Type="http://schemas.openxmlformats.org/officeDocument/2006/relationships/slide" Target="slides/slide7.xml"/><Relationship Id="rId35" Type="http://schemas.openxmlformats.org/officeDocument/2006/relationships/font" Target="fonts/HelveticaNeueLight-italic.fntdata"/><Relationship Id="rId12" Type="http://schemas.openxmlformats.org/officeDocument/2006/relationships/slide" Target="slides/slide6.xml"/><Relationship Id="rId34" Type="http://schemas.openxmlformats.org/officeDocument/2006/relationships/font" Target="fonts/HelveticaNeueLight-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HelveticaNeueLight-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kubernetes/kubernetes/issues/116484" TargetMode="External"/><Relationship Id="rId3" Type="http://schemas.openxmlformats.org/officeDocument/2006/relationships/hyperlink" Target="https://github.com/kubernetes/kubernetes/issues/109596"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kubernetes/kubernetes/issues/116484" TargetMode="External"/><Relationship Id="rId3" Type="http://schemas.openxmlformats.org/officeDocument/2006/relationships/hyperlink" Target="https://github.com/kubernetes/kubernetes/issues/116971" TargetMode="External"/><Relationship Id="rId4" Type="http://schemas.openxmlformats.org/officeDocument/2006/relationships/hyperlink" Target="https://github.com/kubernetes/enhancements/blob/5b258a990adabc2ffdc9d84581ea6ed696f7ce6c/keps/sig-node/1287-in-place-update-pod-resources/README.md?plain=1#L1"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kubernetes/kubernetes/issues/113606" TargetMode="External"/><Relationship Id="rId3" Type="http://schemas.openxmlformats.org/officeDocument/2006/relationships/hyperlink" Target="https://github.com/kubernetes/kubernetes/issues/83916" TargetMode="External"/><Relationship Id="rId4" Type="http://schemas.openxmlformats.org/officeDocument/2006/relationships/hyperlink" Target="https://github.com/kubernetes/kubernetes/issues/116617"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kubernetes/kubernetes/pull/116504#issuecomment-1468696150"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kubernetes/kubernetes/pull/102344"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kubernetes/kubernetes/pull/108366"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kubernetes/kubernetes/pull/113145"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kubernetes/kubernetes/issues/116970" TargetMode="External"/><Relationship Id="rId3" Type="http://schemas.openxmlformats.org/officeDocument/2006/relationships/hyperlink" Target="https://github.com/kubernetes/kubernetes/pull/115342" TargetMode="External"/><Relationship Id="rId4" Type="http://schemas.openxmlformats.org/officeDocument/2006/relationships/hyperlink" Target="https://github.com/kubernetes/kubernetes/pull/114994"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kubernetes/kubernetes/issues/104824" TargetMode="External"/><Relationship Id="rId3" Type="http://schemas.openxmlformats.org/officeDocument/2006/relationships/hyperlink" Target="https://github.com/kubernetes/kubernetes/issues/106884" TargetMode="External"/><Relationship Id="rId4" Type="http://schemas.openxmlformats.org/officeDocument/2006/relationships/hyperlink" Target="https://github.com/kubernetes/kubernetes/issues/109595#issuecomment-1540572709"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kubernetes/kubernetes/issues/116484"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1de8a1ca1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1de8a1ca1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Trying to summarize the underlying attempts to improve how Kubelet handles state and the transitions and boundaries between components.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1de8a1ca1a4_0_1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1de8a1ca1a4_0_1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https://github.com/kubernetes/kubernetes/issues/116484</a:t>
            </a:r>
            <a:endParaRPr/>
          </a:p>
          <a:p>
            <a:pPr indent="0" lvl="0" marL="0" rtl="0" algn="l">
              <a:spcBef>
                <a:spcPts val="0"/>
              </a:spcBef>
              <a:spcAft>
                <a:spcPts val="0"/>
              </a:spcAft>
              <a:buNone/>
            </a:pPr>
            <a:r>
              <a:rPr lang="en" u="sng">
                <a:solidFill>
                  <a:schemeClr val="hlink"/>
                </a:solidFill>
                <a:hlinkClick r:id="rId3"/>
              </a:rPr>
              <a:t>https://github.com/kubernetes/kubernetes/issues/109596</a:t>
            </a:r>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 restarted static pod (or reused API UID - very rare) may be restarted o(minutes) after it is admitted the first time.  When we change the source of truth for admission decisions, that means the restart is </a:t>
            </a:r>
            <a:r>
              <a:rPr lang="en">
                <a:solidFill>
                  <a:schemeClr val="dk1"/>
                </a:solidFill>
              </a:rPr>
              <a:t>assessed against other already running pods and the terminating previous version.  There is a window where there will be two pods using the same set of resources, but only one is running, and we have no way to represent that in the Kubelet yet (especially if significant amounts of resources are used).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This is mostly a problem of static pod restart, so it is lower priority for anyone not updating static pods in place.  However, this may cause significant disruption in small nodes that use static pods like edge deployments, where resources are limited.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Sub problem: ensure static pods are admitted over other pods, and stay running throughout the uptime of the kubelet despite other runs.  Static pod eviction should only be temporary (with backoff?)</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g1de8a1ca1a4_0_1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 name="Google Shape;866;g1de8a1ca1a4_0_1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https://github.com/kubernetes/kubernetes/issues/116484</a:t>
            </a:r>
            <a:endParaRPr/>
          </a:p>
          <a:p>
            <a:pPr indent="0" lvl="0" marL="0" rtl="0" algn="l">
              <a:spcBef>
                <a:spcPts val="0"/>
              </a:spcBef>
              <a:spcAft>
                <a:spcPts val="0"/>
              </a:spcAft>
              <a:buNone/>
            </a:pPr>
            <a:r>
              <a:rPr lang="en" u="sng">
                <a:solidFill>
                  <a:schemeClr val="hlink"/>
                </a:solidFill>
                <a:hlinkClick r:id="rId3"/>
              </a:rPr>
              <a:t>https://github.com/kubernetes/kubernetes/issues/116971</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introduction of dynamic resources to the Kubelet highlights a problem we have mostly avoided up till now - spec changes that may not pass admission.  The kubelet should be defensive and centralize handling of “what spec should we be running” - that responsibility lands with the pod worker now (in 1.27).  We need general principles that guide how state in the kubelet propagates - we have already shown that it is non scalable for non core components to handle that.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4"/>
              </a:rPr>
              <a:t>https://github.com/kubernetes/enhancements/blob/5b258a990adabc2ffdc9d84581ea6ed696f7ce6c/keps/sig-node/1287-in-place-update-pod-resources/README.md?plain=1#L1</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general, the pod worker is the arbiter of accepted state (problem 4).  In-place resize must be “admitted” - we must decide to accept the change, and then the pod worker is responsible for driving the state of that through SyncPod (we may need to allow those changes during termination?).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Likewise, a config change on a static pod update must be able to preempt existing running API pods based on some criteria - this may be via existing priority, or simply “static pod -&gt; regular pod”.  In practice kubelet doesn’t define a startup order, but most static pods are admitted before API pods because of race conditions.  In practice, we should probably admit static pods first always, and allow them to preempt any api pod.</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1de8a1ca1a4_0_1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1de8a1ca1a4_0_1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https://github.com/kubernetes/kubernetes/issues/113606</a:t>
            </a:r>
            <a:endParaRPr/>
          </a:p>
          <a:p>
            <a:pPr indent="0" lvl="0" marL="0" rtl="0" algn="l">
              <a:spcBef>
                <a:spcPts val="0"/>
              </a:spcBef>
              <a:spcAft>
                <a:spcPts val="0"/>
              </a:spcAft>
              <a:buNone/>
            </a:pPr>
            <a:r>
              <a:rPr lang="en" u="sng">
                <a:solidFill>
                  <a:schemeClr val="hlink"/>
                </a:solidFill>
                <a:hlinkClick r:id="rId3"/>
              </a:rPr>
              <a:t>https://github.com/kubernetes/kubernetes/issues/83916</a:t>
            </a:r>
            <a:endParaRPr/>
          </a:p>
          <a:p>
            <a:pPr indent="0" lvl="0" marL="0" rtl="0" algn="l">
              <a:spcBef>
                <a:spcPts val="0"/>
              </a:spcBef>
              <a:spcAft>
                <a:spcPts val="0"/>
              </a:spcAft>
              <a:buClr>
                <a:schemeClr val="dk1"/>
              </a:buClr>
              <a:buSzPts val="1100"/>
              <a:buFont typeface="Arial"/>
              <a:buNone/>
            </a:pPr>
            <a:r>
              <a:rPr lang="en" u="sng">
                <a:solidFill>
                  <a:schemeClr val="hlink"/>
                </a:solidFill>
                <a:hlinkClick r:id="rId4"/>
              </a:rPr>
              <a:t>https://github.com/kubernetes/kubernetes/issues/116617</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Currently we cannot interrupt SyncPod (very long running, hooks are inline) with deletions, evictions, etc.  This is a critical stability gap in the Kubelet.  The solution is to pass context down into the Sync*Pod methods, which will then react to cancellations cleanly (targeted for 1.27, will come down to the wire).  Once we address that, we should dramatically cut latency to purge regular orphaned pods, which should be unusual in production environments.  </a:t>
            </a:r>
            <a:r>
              <a:rPr lang="en"/>
              <a:t>That also allows termination grace periods to be shortened for long running shutdown (broken since we moved to CRI).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After that, we have significant status update latency because a) we use a queue, b) we single thread status updates, c) we don’t prioritize important updates (readiness, deletion, phase) changes over others.  Status latency impacts readiness transitions on creation (gates endpoint propagation), reactivity to deletion changes, and eviction backpressure to the scheduler.  We have metrics to tell us the latency and they historically have been very high - 20-40s </a:t>
            </a:r>
            <a:r>
              <a:rPr lang="en"/>
              <a:t>for status propagation under reasonable load.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1de9fa9d3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1de9fa9d3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https://github.com/kubernetes/kubernetes/pull/116504#issuecomment-1468696150</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During discussion of inplace resource resizing standalone mode was brought up with respect to propagating status changes.  Today the status manager writes status to the API for both API pods and mirror pods, which then triggers a subsequent update to the pod manager after the update is delivered via watch.  </a:t>
            </a:r>
            <a:r>
              <a:rPr lang="en"/>
              <a:t>In standalone mode that is not possible, </a:t>
            </a:r>
            <a:r>
              <a:rPr lang="en"/>
              <a:t>and if there is any Kubelet code that needs to write status to record some decision then some component needs to be responsible for merging that back in to the pod manager.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Ideally resync performs that function when we have no API loop.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Needs a bug filed.</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22a8dc82449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 name="Google Shape;987;g22a8dc82449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Needs issue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 are </a:t>
            </a:r>
            <a:r>
              <a:rPr lang="en"/>
              <a:t>multiple</a:t>
            </a:r>
            <a:r>
              <a:rPr lang="en"/>
              <a:t> sources of change in the Kubelet, and components are not perfect.  In general, we try to structure the kubelet subsystems as controllers (in the Kube sense) - they read from a source of truth and apply that </a:t>
            </a:r>
            <a:r>
              <a:rPr lang="en"/>
              <a:t>change</a:t>
            </a:r>
            <a:r>
              <a:rPr lang="en"/>
              <a:t> to the real world.  Because the real world drifts, controllers should periodically reconcile the entire state (called a resync).  In the Kubelet we do this via HandlePodCleanups - that operation must be fast (because we block new config changes from being processed) and is run every 2s - it is responsible for collecting the actual state from </a:t>
            </a:r>
            <a:r>
              <a:rPr lang="en"/>
              <a:t>multiple</a:t>
            </a:r>
            <a:r>
              <a:rPr lang="en"/>
              <a:t> </a:t>
            </a:r>
            <a:r>
              <a:rPr lang="en"/>
              <a:t>components</a:t>
            </a:r>
            <a:r>
              <a:rPr lang="en"/>
              <a:t> (pod manager, pod worker, pod runtime) and then notifying responsible managers to resync.</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The source of change for these managers today is pod spec changes, but other state in the world can change (like node capacity) and when that happens multiple components need to all be updated at once (vs having each component lazily update on their own).  That looks like a reconciliation, and is similar to problem 8 where we may need to run O(N) admissions due to the change.  Rather than have this happen organically, we need to be moving to a model where the kubelet can detect a change that requires the set of admission decisions to be recalculated, and then batch them together consistently.  The kubelet resync handler (HandlePodCleanups) is most responsible for that today.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Currently, admission plugins (also called resource managers, but cpu manager, device manager, etc) are not resynced, but manage their own internal state and resync on their own.  Since admission is a function that is completely driven by the pod config -&gt; pod worker propagation, and previous problems have highlighted how we must more succinctly track state inside the pod worker, it would likely be cleaner to have the kubelet resync (HandlePodCleanups) trigger a fast reconcile on each component by passing in the current state and having the admission manager compare the incremental state to the actual state.</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1de8a1ca1a4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1de8a1ca1a4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API + Static + Orphan + Distributed Systems + Races = Need for better clarity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most of the last 6 years we have existed in a state where kubelet has a number of components that race against each other - any issues caused by gaps are mostly noise in the system.  Static pods have historically been undercovered by test and we continue to discover places where gaps were not resolved in the original design.  As we continue to add capabilities to the kubelet (devices, cpu, resizing) these systems interact poorly and generate error noise and latency that should be minimized.  </a:t>
            </a:r>
            <a:r>
              <a:rPr lang="en"/>
              <a:t>Orphaned</a:t>
            </a:r>
            <a:r>
              <a:rPr lang="en"/>
              <a:t> pods in particular are an operational burden on the node and can result in downtime if not carefully managed (the original bug was that some pods took minutes to shut down and were breaking e2e tests).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Local sourced pods (“static pods”) are not the same as API pods (“pods”).  A static pod:</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en"/>
              <a:t>Should be kept running (vs a regular pod which can run to completion)</a:t>
            </a:r>
            <a:endParaRPr/>
          </a:p>
          <a:p>
            <a:pPr indent="-298450" lvl="0" marL="457200" rtl="0" algn="l">
              <a:spcBef>
                <a:spcPts val="0"/>
              </a:spcBef>
              <a:spcAft>
                <a:spcPts val="0"/>
              </a:spcAft>
              <a:buSzPts val="1100"/>
              <a:buAutoNum type="arabicPeriod"/>
            </a:pPr>
            <a:r>
              <a:rPr lang="en"/>
              <a:t>Can reuse UIDs even when completely changed (regular pods are unlikely to ever collide on UID) - i.e. DELETE -&gt; ADD in quick succession with same UID</a:t>
            </a:r>
            <a:endParaRPr/>
          </a:p>
          <a:p>
            <a:pPr indent="-298450" lvl="0" marL="457200" rtl="0" algn="l">
              <a:spcBef>
                <a:spcPts val="0"/>
              </a:spcBef>
              <a:spcAft>
                <a:spcPts val="0"/>
              </a:spcAft>
              <a:buSzPts val="1100"/>
              <a:buAutoNum type="arabicPeriod"/>
            </a:pPr>
            <a:r>
              <a:rPr lang="en"/>
              <a:t>Since pods are tracked by UID, any normal update to a static pod causes a force deletion and then an immediate readd</a:t>
            </a:r>
            <a:endParaRPr/>
          </a:p>
          <a:p>
            <a:pPr indent="-298450" lvl="0" marL="457200" rtl="0" algn="l">
              <a:spcBef>
                <a:spcPts val="0"/>
              </a:spcBef>
              <a:spcAft>
                <a:spcPts val="0"/>
              </a:spcAft>
              <a:buSzPts val="1100"/>
              <a:buAutoNum type="arabicPeriod"/>
            </a:pPr>
            <a:r>
              <a:rPr lang="en"/>
              <a:t>Respects graceful termination even when force deleted (unlike regular pods), which means that orphaned static pods are “normal” while terminating for o(minutes) in some cases</a:t>
            </a:r>
            <a:endParaRPr/>
          </a:p>
          <a:p>
            <a:pPr indent="-298450" lvl="0" marL="457200" rtl="0" algn="l">
              <a:spcBef>
                <a:spcPts val="0"/>
              </a:spcBef>
              <a:spcAft>
                <a:spcPts val="0"/>
              </a:spcAft>
              <a:buClr>
                <a:schemeClr val="dk1"/>
              </a:buClr>
              <a:buSzPts val="1100"/>
              <a:buAutoNum type="arabicPeriod"/>
            </a:pPr>
            <a:r>
              <a:rPr lang="en">
                <a:solidFill>
                  <a:schemeClr val="dk1"/>
                </a:solidFill>
              </a:rPr>
              <a:t>Are not fully specified in behavior, but are used by critical system components in some distros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regular pod considers force deletion to be a “release” - components treat it as “shut down as fast as possible” and “launch any replacement pod with that name as </a:t>
            </a:r>
            <a:r>
              <a:rPr lang="en"/>
              <a:t>quickly</a:t>
            </a:r>
            <a:r>
              <a:rPr lang="en"/>
              <a:t> as possible”.    The kubelet should guarantee that no two pods with the same full name are running at the same time as part of the pod safety rules.  However, we allow force deletion to break this guarantee, but the impacts on the kubelet are poorly understood and I am not convinced this is safe at the current 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Orphaned</a:t>
            </a:r>
            <a:r>
              <a:rPr lang="en"/>
              <a:t> pods are pods that are no longer in the configuration, but are still running / terminating.  Both static pods and regular pods can be in this state.  On restart, the Kubelet may find pods from a previous execution that were orphaned but not completed shutdown, and since we don’t know (from CRI) enough data to continue that shutdown, we have to force terminate them and block new pods from running until they are shut down.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Terminating pods are also special - once a pod starts shutting down other components need to know when the pod can’t launch new containers, has no running containers, and can start being cleaned up (some runtime content like logs are preserved after shutdown).  Components need to know when those transitions have happened.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1de8a1ca1a4_0_1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1de8a1ca1a4_0_1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logical model is what “should be true”, and here’s a rough mapping to where we are today.  We are not quite correctly mapped to the logical model and a number of open issues cover the changes that have to be made.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Recent changes:</a:t>
            </a:r>
            <a:endParaRPr/>
          </a:p>
          <a:p>
            <a:pPr indent="-298450" lvl="0" marL="457200" rtl="0" algn="l">
              <a:spcBef>
                <a:spcPts val="0"/>
              </a:spcBef>
              <a:spcAft>
                <a:spcPts val="0"/>
              </a:spcAft>
              <a:buSzPts val="1100"/>
              <a:buAutoNum type="arabicPeriod"/>
            </a:pPr>
            <a:r>
              <a:rPr lang="en"/>
              <a:t>The pod worker is the owner of Kubelet’s “actual state”, and drives termination safely so other components can reference it</a:t>
            </a:r>
            <a:endParaRPr/>
          </a:p>
          <a:p>
            <a:pPr indent="-298450" lvl="0" marL="457200" rtl="0" algn="l">
              <a:spcBef>
                <a:spcPts val="0"/>
              </a:spcBef>
              <a:spcAft>
                <a:spcPts val="0"/>
              </a:spcAft>
              <a:buSzPts val="1100"/>
              <a:buAutoNum type="arabicPeriod"/>
            </a:pPr>
            <a:r>
              <a:rPr lang="en"/>
              <a:t>The pod worker tracks orphaned pods</a:t>
            </a:r>
            <a:endParaRPr/>
          </a:p>
          <a:p>
            <a:pPr indent="-298450" lvl="0" marL="457200" rtl="0" algn="l">
              <a:spcBef>
                <a:spcPts val="0"/>
              </a:spcBef>
              <a:spcAft>
                <a:spcPts val="0"/>
              </a:spcAft>
              <a:buSzPts val="1100"/>
              <a:buAutoNum type="arabicPeriod"/>
            </a:pPr>
            <a:r>
              <a:rPr lang="en"/>
              <a:t>HandlePodCleanups restarts pods that should be running but aren’t (in desired but not actual)</a:t>
            </a:r>
            <a:endParaRPr/>
          </a:p>
          <a:p>
            <a:pPr indent="-298450" lvl="0" marL="457200" rtl="0" algn="l">
              <a:spcBef>
                <a:spcPts val="0"/>
              </a:spcBef>
              <a:spcAft>
                <a:spcPts val="0"/>
              </a:spcAft>
              <a:buSzPts val="1100"/>
              <a:buAutoNum type="arabicPeriod"/>
            </a:pPr>
            <a:r>
              <a:rPr lang="en"/>
              <a:t>Kubelet doesn’t tell the API a pod is terminal until all containers have exited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Problems still remain!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1de8a1ca1a4_0_1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1de8a1ca1a4_0_1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https://github.com/kubernetes/kubernetes/pull/102344</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a:t>
            </a:r>
            <a:r>
              <a:rPr lang="en"/>
              <a:t> first realized the problem when we found a number of race conditions between volumes, pod shutdown, and status writing.  Components needed to know what was still running to do admission calculations correctly, and we needed to know when a pod was actually shutting down to determine whether it was safe to start cleaning things up.  The pod worker became the source of truth for what the kubelet was actually running, and we strengthened its state machine.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also realized we were undertested in a number of areas, as there were several regressions caused by this change.  Each time we found a regression, we discovered more gaps.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1de8a1ca1a4_0_1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1de8a1ca1a4_0_1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https://github.com/kubernetes/kubernetes/pull/108366</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Kubelet is responsible for communicating back to the API when pods are done.  We realized that we were reporting done before the pod stopped running in some cases, which meant that attached resources might still be in use on the kubelet when a controller started trying to release them.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fixed the state machine so that run-to-completion pods could indicate when they were “done”, and then made it so the kubelet didn’t report a terminal phase back to the API server until all containers were terminated.  This means the pod worker is the source of truth for the phase of a pod, and passes it down to the status manager.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1de8a1ca1a4_0_1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1de8a1ca1a4_0_1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https://github.com/kubernetes/kubernetes/pull/113145</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kubelet is responsible for notifying the pod worker of both normal updates (spec or status changes), runtime status updates, and periodic resync.  It uses the pod manager as that source.  However, because the pod manager doesn’t know about orphaned pods, it can’t drive the pod worker state machine.  </a:t>
            </a:r>
            <a:r>
              <a:rPr lang="en"/>
              <a:t>This led to pods not terminating</a:t>
            </a:r>
            <a:r>
              <a:rPr lang="en"/>
              <a:t> in all cases once the source pod was removed (most noticed for static pods which are force deleted on update by design).  This leaks resources - generally CPU, memory, and volumes, but </a:t>
            </a:r>
            <a:r>
              <a:rPr lang="en"/>
              <a:t>increasingly</a:t>
            </a:r>
            <a:r>
              <a:rPr lang="en"/>
              <a:t> will include allocated CPUs via cpu_manager, block devices managed by other components, and GPUs.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HandlePodCleanups method is the “resync” mechanism in the kubelet - it is responsible for verifying the desired and actual state match between pod manager, pod worker, and container runtime.  It wasn’t doing that for all cases, so we changed it to be much more thorough.  It is now responsible for calculating orphaned pods, desired pods, actual pods, and taking the necessary actions to ensure the pod worker is in sync with the desired state and the runtime state.  Since this method is called every 2 seconds it will keep notifying pod worker of any orphaned pods until they reach the natural completion of their lifecycle.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Because we need to take action on orphaned pods, the pod worker now tracks the most recent pod state it has observed, which means it is now the source of truth for “what pods should actually be running right now” in the Kubelet.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1de8a1ca1a4_0_1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1de8a1ca1a4_0_1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https://github.com/kubernetes/kubernetes/issues/116970</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3"/>
              </a:rPr>
              <a:t>https://github.com/kubernetes/kubernetes/pull/115342</a:t>
            </a:r>
            <a:endParaRPr/>
          </a:p>
          <a:p>
            <a:pPr indent="0" lvl="0" marL="0" rtl="0" algn="l">
              <a:spcBef>
                <a:spcPts val="0"/>
              </a:spcBef>
              <a:spcAft>
                <a:spcPts val="0"/>
              </a:spcAft>
              <a:buNone/>
            </a:pPr>
            <a:r>
              <a:rPr lang="en" u="sng">
                <a:solidFill>
                  <a:schemeClr val="hlink"/>
                </a:solidFill>
                <a:hlinkClick r:id="rId4"/>
              </a:rPr>
              <a:t>https://github.com/kubernetes/kubernetes/pull/114994</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Pod worker being authoritative for actually running pods is good, because we realized that components in the runtime (red) were checking the desired state (pod manager) for their sync actions… which isn’t correct, because that includes pods that have not been admitted yet.  Also, because orphaned pods are a normal fact of life for static pods, components that are needed to function in terminating static pods need to be getting data about those pods from somewhere (readiness checks on updated static pods).  Because static pods may take minutes to gracefully terminate when updated, this is not a short race window.</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After we realized this, it also made us </a:t>
            </a:r>
            <a:r>
              <a:rPr lang="en"/>
              <a:t>understand</a:t>
            </a:r>
            <a:r>
              <a:rPr lang="en"/>
              <a:t> why we have had so many race conditions over the years - our “red” components were looking at the wrong source of truth for the pods that were running.</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1de8a1ca1a4_0_1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1de8a1ca1a4_0_1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https://github.com/kubernetes/kubernetes/issues/104824</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One of the components that should use pod worker as the source of truth is admission - we actually identified this part of the problem much </a:t>
            </a:r>
            <a:r>
              <a:rPr lang="en"/>
              <a:t>earlier</a:t>
            </a:r>
            <a:r>
              <a:rPr lang="en"/>
              <a:t> but didn’t follow the reasoning to other components.  Admission needs to make decisions on what pods are </a:t>
            </a:r>
            <a:r>
              <a:rPr lang="en"/>
              <a:t>actually</a:t>
            </a:r>
            <a:r>
              <a:rPr lang="en"/>
              <a:t> running.  Today it does so by taking desired pods, then </a:t>
            </a:r>
            <a:r>
              <a:rPr lang="en"/>
              <a:t>subtracting</a:t>
            </a:r>
            <a:r>
              <a:rPr lang="en"/>
              <a:t> terminal phase pods (which includes rejected pods), and then subtracts pods that have been fully terminated according to pod worker.  However, this means its missing orphaned pods, which means regular static pods in graceful termination are not included.  Also, as we have grown the set of associated resources in the Kubelet, many of them (device, cpu) have started using admission to decide what is allocated.  Any device allocated to an orphaned pod can be in use for o(minutes) in practice before it is returned.  Also, the desired state in the pod manager is not the same as what was admitted - as we support more behaviors that change the pod over time, admission needs to be on whatever has been “allowed” inside the kubelet, not on what the latest desired state is (see problem 8)</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These components need to be consulting the pod worker for what the “actual state” is.  However, this will mean significant improvements to the admission chain and the need to make decisions on how certain events are changed.  The scheduler today relies on the desired state to make scheduling decisions, but when the actual state of the kubelet lags that can lead to admission failure (</a:t>
            </a:r>
            <a:r>
              <a:rPr lang="en" u="sng">
                <a:solidFill>
                  <a:schemeClr val="hlink"/>
                </a:solidFill>
                <a:hlinkClick r:id="rId3"/>
              </a:rPr>
              <a:t>https://github.com/kubernetes/kubernetes/issues/106884</a:t>
            </a:r>
            <a:r>
              <a:rPr lang="en"/>
              <a:t>).  These races are inherent to distributed systems, and having admission considering the “actual” state vs “desired” state will increase them.  Ultimately the goals of kubelet admission are (in rough priority)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 Prevent the kubelet from accepting impossible things</a:t>
            </a:r>
            <a:endParaRPr/>
          </a:p>
          <a:p>
            <a:pPr indent="0" lvl="0" marL="0" rtl="0" algn="l">
              <a:spcBef>
                <a:spcPts val="0"/>
              </a:spcBef>
              <a:spcAft>
                <a:spcPts val="0"/>
              </a:spcAft>
              <a:buNone/>
            </a:pPr>
            <a:r>
              <a:rPr lang="en"/>
              <a:t>2. Dole out the set of local resources fairly to incoming pods</a:t>
            </a:r>
            <a:endParaRPr/>
          </a:p>
          <a:p>
            <a:pPr indent="0" lvl="0" marL="0" rtl="0" algn="l">
              <a:spcBef>
                <a:spcPts val="0"/>
              </a:spcBef>
              <a:spcAft>
                <a:spcPts val="0"/>
              </a:spcAft>
              <a:buNone/>
            </a:pPr>
            <a:r>
              <a:rPr lang="en"/>
              <a:t>3. Minimize user-observed failures caused by unavoidable distributed system latency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Today, each admission plugin has to keep track of allocated devices and subtract them.  This can result in two outcomes - admission plugins not thinking about orphaned pods (likely, since you can’t list them anywhere), or admission plugins implementing their own compensation.  It would be more desirable for the Kubelet to provide mechanisms that make comparing desired and actual state effective, and potentially standardizing compensation.  I.e. if a new pod has been scheduled because another pod is terminating, admit the new pod but don’t start it until the other pod has terminated.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Casual review of our kubelet admission plugins show that they are vulnerable to orphaned pods double allocating resources - some may be safe because the runtime may block that allocation while the old is in use (volumes, </a:t>
            </a:r>
            <a:r>
              <a:rPr lang="en"/>
              <a:t>typically</a:t>
            </a:r>
            <a:r>
              <a:rPr lang="en"/>
              <a:t>), others are not.  A thorough review of admission needs to be done.  See problem 11 for more details on a separate problem.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 address this, admission should be measured against “the set of pods in pod worker” (like problem 4), but we need to </a:t>
            </a:r>
            <a:r>
              <a:rPr lang="en"/>
              <a:t>have special handling for terminating pods (</a:t>
            </a:r>
            <a:r>
              <a:rPr lang="en"/>
              <a:t>perhaps using soft admission for the pods that need those resources</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Another reason admission might need to be delayed or queued - </a:t>
            </a:r>
            <a:r>
              <a:rPr lang="en" u="sng">
                <a:solidFill>
                  <a:schemeClr val="hlink"/>
                </a:solidFill>
                <a:hlinkClick r:id="rId4"/>
              </a:rPr>
              <a:t>https://github.com/kubernetes/kubernetes/issues/109595#issuecomment-1540572709</a:t>
            </a:r>
            <a:r>
              <a:rPr lang="en"/>
              <a:t> identified a place where we know we are waiting for plugin initialization,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5" name="Shape 785"/>
        <p:cNvGrpSpPr/>
        <p:nvPr/>
      </p:nvGrpSpPr>
      <p:grpSpPr>
        <a:xfrm>
          <a:off x="0" y="0"/>
          <a:ext cx="0" cy="0"/>
          <a:chOff x="0" y="0"/>
          <a:chExt cx="0" cy="0"/>
        </a:xfrm>
      </p:grpSpPr>
      <p:sp>
        <p:nvSpPr>
          <p:cNvPr id="786" name="Google Shape;786;g1de8a1ca1a4_0_1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7" name="Google Shape;787;g1de8a1ca1a4_0_1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https://github.com/kubernetes/kubernetes/issues/116484</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Today, both static and API pods are rejected the same way by setting Failed in the status manager.  However, this does not make sense for static pods since the kubelet is the source of truth for static pod state, not the API / mirror pod.  We can’t tell the difference between a static pod that Failed due to lifecycle and a static pod that Failed due to admission.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the pod worker becomes the source of truth for admission, then any pod *not* in the pod worker is by definition not admitted.  Rather than have status manager start accepting a distinct “SetPodStatusForRejectedAdmission”, it would probably be better to have the pod worker record that a pod was rejected (actual state) and be responsible for notifying the status manager (as all other lifecycle transitions are managed).  That is described above.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54" name="Shape 54"/>
        <p:cNvGrpSpPr/>
        <p:nvPr/>
      </p:nvGrpSpPr>
      <p:grpSpPr>
        <a:xfrm>
          <a:off x="0" y="0"/>
          <a:ext cx="0" cy="0"/>
          <a:chOff x="0" y="0"/>
          <a:chExt cx="0" cy="0"/>
        </a:xfrm>
      </p:grpSpPr>
      <p:sp>
        <p:nvSpPr>
          <p:cNvPr id="55" name="Google Shape;55;p14"/>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     THIS SLIDE IS </a:t>
            </a: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56" name="Google Shape;56;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57" name="Google Shape;57;p14"/>
          <p:cNvSpPr/>
          <p:nvPr/>
        </p:nvSpPr>
        <p:spPr>
          <a:xfrm>
            <a:off x="30991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58" name="Google Shape;58;p14"/>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59" name="Google Shape;59;p14"/>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60" name="Google Shape;60;p14"/>
          <p:cNvGrpSpPr/>
          <p:nvPr/>
        </p:nvGrpSpPr>
        <p:grpSpPr>
          <a:xfrm>
            <a:off x="8469122" y="4803781"/>
            <a:ext cx="420491" cy="137010"/>
            <a:chOff x="0" y="0"/>
            <a:chExt cx="2077525" cy="676925"/>
          </a:xfrm>
        </p:grpSpPr>
        <p:sp>
          <p:nvSpPr>
            <p:cNvPr id="61" name="Google Shape;61;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 name="Google Shape;64;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5" name="Google Shape;65;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6" name="Google Shape;66;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67" name="Shape 67"/>
        <p:cNvGrpSpPr/>
        <p:nvPr/>
      </p:nvGrpSpPr>
      <p:grpSpPr>
        <a:xfrm>
          <a:off x="0" y="0"/>
          <a:ext cx="0" cy="0"/>
          <a:chOff x="0" y="0"/>
          <a:chExt cx="0" cy="0"/>
        </a:xfrm>
      </p:grpSpPr>
      <p:sp>
        <p:nvSpPr>
          <p:cNvPr id="68" name="Google Shape;68;p1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69" name="Google Shape;69;p15"/>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70" name="Google Shape;70;p15"/>
          <p:cNvGrpSpPr/>
          <p:nvPr/>
        </p:nvGrpSpPr>
        <p:grpSpPr>
          <a:xfrm>
            <a:off x="8469122" y="4803781"/>
            <a:ext cx="420491" cy="137010"/>
            <a:chOff x="0" y="0"/>
            <a:chExt cx="2077525" cy="676925"/>
          </a:xfrm>
        </p:grpSpPr>
        <p:sp>
          <p:nvSpPr>
            <p:cNvPr id="71" name="Google Shape;71;p1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 name="Google Shape;72;p1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1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1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1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1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77" name="Google Shape;77;p1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78" name="Shape 78"/>
        <p:cNvGrpSpPr/>
        <p:nvPr/>
      </p:nvGrpSpPr>
      <p:grpSpPr>
        <a:xfrm>
          <a:off x="0" y="0"/>
          <a:ext cx="0" cy="0"/>
          <a:chOff x="0" y="0"/>
          <a:chExt cx="0" cy="0"/>
        </a:xfrm>
      </p:grpSpPr>
      <p:sp>
        <p:nvSpPr>
          <p:cNvPr id="79" name="Google Shape;79;p16"/>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80" name="Google Shape;80;p1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81" name="Google Shape;81;p1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2" name="Google Shape;82;p1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83" name="Google Shape;83;p1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84" name="Shape 84"/>
        <p:cNvGrpSpPr/>
        <p:nvPr/>
      </p:nvGrpSpPr>
      <p:grpSpPr>
        <a:xfrm>
          <a:off x="0" y="0"/>
          <a:ext cx="0" cy="0"/>
          <a:chOff x="0" y="0"/>
          <a:chExt cx="0" cy="0"/>
        </a:xfrm>
      </p:grpSpPr>
      <p:pic>
        <p:nvPicPr>
          <p:cNvPr id="85" name="Google Shape;85;p17"/>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86" name="Shape 86"/>
        <p:cNvGrpSpPr/>
        <p:nvPr/>
      </p:nvGrpSpPr>
      <p:grpSpPr>
        <a:xfrm>
          <a:off x="0" y="0"/>
          <a:ext cx="0" cy="0"/>
          <a:chOff x="0" y="0"/>
          <a:chExt cx="0" cy="0"/>
        </a:xfrm>
      </p:grpSpPr>
      <p:sp>
        <p:nvSpPr>
          <p:cNvPr id="87" name="Google Shape;87;p1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88" name="Google Shape;88;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89" name="Google Shape;89;p1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0" name="Google Shape;90;p18"/>
          <p:cNvGrpSpPr/>
          <p:nvPr/>
        </p:nvGrpSpPr>
        <p:grpSpPr>
          <a:xfrm>
            <a:off x="8469122" y="4803781"/>
            <a:ext cx="420491" cy="137010"/>
            <a:chOff x="0" y="0"/>
            <a:chExt cx="2077525" cy="676925"/>
          </a:xfrm>
        </p:grpSpPr>
        <p:sp>
          <p:nvSpPr>
            <p:cNvPr id="91" name="Google Shape;91;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 name="Google Shape;92;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 name="Google Shape;93;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 name="Google Shape;94;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5" name="Google Shape;95;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 name="Google Shape;96;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97" name="Shape 97"/>
        <p:cNvGrpSpPr/>
        <p:nvPr/>
      </p:nvGrpSpPr>
      <p:grpSpPr>
        <a:xfrm>
          <a:off x="0" y="0"/>
          <a:ext cx="0" cy="0"/>
          <a:chOff x="0" y="0"/>
          <a:chExt cx="0" cy="0"/>
        </a:xfrm>
      </p:grpSpPr>
      <p:sp>
        <p:nvSpPr>
          <p:cNvPr id="98" name="Google Shape;98;p1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99" name="Google Shape;99;p1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00" name="Google Shape;100;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01" name="Google Shape;101;p1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2" name="Google Shape;102;p19"/>
          <p:cNvGrpSpPr/>
          <p:nvPr/>
        </p:nvGrpSpPr>
        <p:grpSpPr>
          <a:xfrm>
            <a:off x="8469122" y="4803781"/>
            <a:ext cx="420491" cy="137010"/>
            <a:chOff x="0" y="0"/>
            <a:chExt cx="2077525" cy="676925"/>
          </a:xfrm>
        </p:grpSpPr>
        <p:sp>
          <p:nvSpPr>
            <p:cNvPr id="103" name="Google Shape;103;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4" name="Google Shape;104;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 name="Google Shape;105;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 name="Google Shape;106;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7" name="Google Shape;107;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 name="Google Shape;108;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109" name="Google Shape;109;p1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110" name="Shape 110"/>
        <p:cNvGrpSpPr/>
        <p:nvPr/>
      </p:nvGrpSpPr>
      <p:grpSpPr>
        <a:xfrm>
          <a:off x="0" y="0"/>
          <a:ext cx="0" cy="0"/>
          <a:chOff x="0" y="0"/>
          <a:chExt cx="0" cy="0"/>
        </a:xfrm>
      </p:grpSpPr>
      <p:sp>
        <p:nvSpPr>
          <p:cNvPr id="111" name="Google Shape;111;p20"/>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2" name="Google Shape;112;p2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3" name="Google Shape;113;p2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14" name="Google Shape;114;p2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5" name="Google Shape;115;p2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6" name="Google Shape;116;p20"/>
          <p:cNvGrpSpPr/>
          <p:nvPr/>
        </p:nvGrpSpPr>
        <p:grpSpPr>
          <a:xfrm>
            <a:off x="8469122" y="4803781"/>
            <a:ext cx="420491" cy="137010"/>
            <a:chOff x="0" y="0"/>
            <a:chExt cx="2077525" cy="676925"/>
          </a:xfrm>
        </p:grpSpPr>
        <p:sp>
          <p:nvSpPr>
            <p:cNvPr id="117" name="Google Shape;117;p2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 name="Google Shape;118;p2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 name="Google Shape;119;p2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 name="Google Shape;120;p2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1" name="Google Shape;121;p2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 name="Google Shape;122;p2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23" name="Shape 123"/>
        <p:cNvGrpSpPr/>
        <p:nvPr/>
      </p:nvGrpSpPr>
      <p:grpSpPr>
        <a:xfrm>
          <a:off x="0" y="0"/>
          <a:ext cx="0" cy="0"/>
          <a:chOff x="0" y="0"/>
          <a:chExt cx="0" cy="0"/>
        </a:xfrm>
      </p:grpSpPr>
      <p:grpSp>
        <p:nvGrpSpPr>
          <p:cNvPr id="124" name="Google Shape;124;p21"/>
          <p:cNvGrpSpPr/>
          <p:nvPr/>
        </p:nvGrpSpPr>
        <p:grpSpPr>
          <a:xfrm>
            <a:off x="8469122" y="4803781"/>
            <a:ext cx="420491" cy="137010"/>
            <a:chOff x="0" y="0"/>
            <a:chExt cx="2077525" cy="676925"/>
          </a:xfrm>
        </p:grpSpPr>
        <p:sp>
          <p:nvSpPr>
            <p:cNvPr id="125" name="Google Shape;125;p2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6" name="Google Shape;126;p2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7" name="Google Shape;127;p2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8" name="Google Shape;128;p2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2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2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131" name="Shape 131"/>
        <p:cNvGrpSpPr/>
        <p:nvPr/>
      </p:nvGrpSpPr>
      <p:grpSpPr>
        <a:xfrm>
          <a:off x="0" y="0"/>
          <a:ext cx="0" cy="0"/>
          <a:chOff x="0" y="0"/>
          <a:chExt cx="0" cy="0"/>
        </a:xfrm>
      </p:grpSpPr>
      <p:sp>
        <p:nvSpPr>
          <p:cNvPr id="132" name="Google Shape;132;p22"/>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3" name="Google Shape;133;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4" name="Google Shape;134;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5" name="Google Shape;135;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6" name="Google Shape;136;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137" name="Shape 137"/>
        <p:cNvGrpSpPr/>
        <p:nvPr/>
      </p:nvGrpSpPr>
      <p:grpSpPr>
        <a:xfrm>
          <a:off x="0" y="0"/>
          <a:ext cx="0" cy="0"/>
          <a:chOff x="0" y="0"/>
          <a:chExt cx="0" cy="0"/>
        </a:xfrm>
      </p:grpSpPr>
      <p:sp>
        <p:nvSpPr>
          <p:cNvPr id="138" name="Google Shape;138;p23"/>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39" name="Google Shape;139;p2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0" name="Google Shape;140;p23"/>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1" name="Google Shape;141;p23"/>
          <p:cNvGrpSpPr/>
          <p:nvPr/>
        </p:nvGrpSpPr>
        <p:grpSpPr>
          <a:xfrm>
            <a:off x="8469122" y="4803781"/>
            <a:ext cx="420491" cy="137010"/>
            <a:chOff x="0" y="0"/>
            <a:chExt cx="2077525" cy="676925"/>
          </a:xfrm>
        </p:grpSpPr>
        <p:sp>
          <p:nvSpPr>
            <p:cNvPr id="142" name="Google Shape;142;p2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3" name="Google Shape;143;p2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4" name="Google Shape;144;p2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5" name="Google Shape;145;p2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2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2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48" name="Shape 148"/>
        <p:cNvGrpSpPr/>
        <p:nvPr/>
      </p:nvGrpSpPr>
      <p:grpSpPr>
        <a:xfrm>
          <a:off x="0" y="0"/>
          <a:ext cx="0" cy="0"/>
          <a:chOff x="0" y="0"/>
          <a:chExt cx="0" cy="0"/>
        </a:xfrm>
      </p:grpSpPr>
      <p:sp>
        <p:nvSpPr>
          <p:cNvPr id="149" name="Google Shape;149;p2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1" name="Google Shape;151;p24"/>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2" name="Google Shape;152;p24"/>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24"/>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24"/>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5" name="Google Shape;155;p24"/>
          <p:cNvGrpSpPr/>
          <p:nvPr/>
        </p:nvGrpSpPr>
        <p:grpSpPr>
          <a:xfrm>
            <a:off x="8469122" y="4803781"/>
            <a:ext cx="420491" cy="137010"/>
            <a:chOff x="0" y="0"/>
            <a:chExt cx="2077525" cy="676925"/>
          </a:xfrm>
        </p:grpSpPr>
        <p:sp>
          <p:nvSpPr>
            <p:cNvPr id="156" name="Google Shape;156;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7" name="Google Shape;157;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8" name="Google Shape;158;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9" name="Google Shape;159;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62" name="Shape 162"/>
        <p:cNvGrpSpPr/>
        <p:nvPr/>
      </p:nvGrpSpPr>
      <p:grpSpPr>
        <a:xfrm>
          <a:off x="0" y="0"/>
          <a:ext cx="0" cy="0"/>
          <a:chOff x="0" y="0"/>
          <a:chExt cx="0" cy="0"/>
        </a:xfrm>
      </p:grpSpPr>
      <p:sp>
        <p:nvSpPr>
          <p:cNvPr id="163" name="Google Shape;163;p25"/>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64" name="Google Shape;164;p2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65" name="Google Shape;165;p2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66" name="Google Shape;166;p2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67" name="Google Shape;167;p2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68" name="Shape 168"/>
        <p:cNvGrpSpPr/>
        <p:nvPr/>
      </p:nvGrpSpPr>
      <p:grpSpPr>
        <a:xfrm>
          <a:off x="0" y="0"/>
          <a:ext cx="0" cy="0"/>
          <a:chOff x="0" y="0"/>
          <a:chExt cx="0" cy="0"/>
        </a:xfrm>
      </p:grpSpPr>
      <p:sp>
        <p:nvSpPr>
          <p:cNvPr id="169" name="Google Shape;169;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70" name="Google Shape;170;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71" name="Google Shape;171;p26"/>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72" name="Google Shape;172;p26"/>
          <p:cNvGrpSpPr/>
          <p:nvPr/>
        </p:nvGrpSpPr>
        <p:grpSpPr>
          <a:xfrm>
            <a:off x="8469122" y="4803781"/>
            <a:ext cx="420491" cy="137010"/>
            <a:chOff x="0" y="0"/>
            <a:chExt cx="2077525" cy="676925"/>
          </a:xfrm>
        </p:grpSpPr>
        <p:sp>
          <p:nvSpPr>
            <p:cNvPr id="173" name="Google Shape;173;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79" name="Shape 179"/>
        <p:cNvGrpSpPr/>
        <p:nvPr/>
      </p:nvGrpSpPr>
      <p:grpSpPr>
        <a:xfrm>
          <a:off x="0" y="0"/>
          <a:ext cx="0" cy="0"/>
          <a:chOff x="0" y="0"/>
          <a:chExt cx="0" cy="0"/>
        </a:xfrm>
      </p:grpSpPr>
      <p:sp>
        <p:nvSpPr>
          <p:cNvPr id="180" name="Google Shape;180;p27"/>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81" name="Google Shape;181;p2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82" name="Google Shape;182;p2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83" name="Google Shape;183;p2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84" name="Google Shape;184;p2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85" name="Shape 185"/>
        <p:cNvGrpSpPr/>
        <p:nvPr/>
      </p:nvGrpSpPr>
      <p:grpSpPr>
        <a:xfrm>
          <a:off x="0" y="0"/>
          <a:ext cx="0" cy="0"/>
          <a:chOff x="0" y="0"/>
          <a:chExt cx="0" cy="0"/>
        </a:xfrm>
      </p:grpSpPr>
      <p:sp>
        <p:nvSpPr>
          <p:cNvPr id="186" name="Google Shape;186;p2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87" name="Google Shape;187;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8" name="Google Shape;188;p28"/>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89" name="Google Shape;189;p28"/>
          <p:cNvGrpSpPr/>
          <p:nvPr/>
        </p:nvGrpSpPr>
        <p:grpSpPr>
          <a:xfrm>
            <a:off x="8469122" y="4803781"/>
            <a:ext cx="420491" cy="137010"/>
            <a:chOff x="0" y="0"/>
            <a:chExt cx="2077525" cy="676925"/>
          </a:xfrm>
        </p:grpSpPr>
        <p:sp>
          <p:nvSpPr>
            <p:cNvPr id="190" name="Google Shape;190;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3" name="Google Shape;193;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4" name="Google Shape;194;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5" name="Google Shape;195;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96" name="Shape 196"/>
        <p:cNvGrpSpPr/>
        <p:nvPr/>
      </p:nvGrpSpPr>
      <p:grpSpPr>
        <a:xfrm>
          <a:off x="0" y="0"/>
          <a:ext cx="0" cy="0"/>
          <a:chOff x="0" y="0"/>
          <a:chExt cx="0" cy="0"/>
        </a:xfrm>
      </p:grpSpPr>
      <p:sp>
        <p:nvSpPr>
          <p:cNvPr id="197" name="Google Shape;197;p2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98" name="Google Shape;198;p2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99" name="Google Shape;199;p2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01" name="Google Shape;201;p2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02" name="Google Shape;202;p2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203" name="Google Shape;203;p29"/>
          <p:cNvGrpSpPr/>
          <p:nvPr/>
        </p:nvGrpSpPr>
        <p:grpSpPr>
          <a:xfrm>
            <a:off x="8469122" y="4803781"/>
            <a:ext cx="420491" cy="137010"/>
            <a:chOff x="0" y="0"/>
            <a:chExt cx="2077525" cy="676925"/>
          </a:xfrm>
        </p:grpSpPr>
        <p:sp>
          <p:nvSpPr>
            <p:cNvPr id="204" name="Google Shape;204;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5" name="Google Shape;205;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6" name="Google Shape;206;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7" name="Google Shape;207;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8" name="Google Shape;208;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9" name="Google Shape;209;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210" name="Shape 210"/>
        <p:cNvGrpSpPr/>
        <p:nvPr/>
      </p:nvGrpSpPr>
      <p:grpSpPr>
        <a:xfrm>
          <a:off x="0" y="0"/>
          <a:ext cx="0" cy="0"/>
          <a:chOff x="0" y="0"/>
          <a:chExt cx="0" cy="0"/>
        </a:xfrm>
      </p:grpSpPr>
      <p:sp>
        <p:nvSpPr>
          <p:cNvPr id="211" name="Google Shape;211;p3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13" name="Google Shape;213;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14" name="Google Shape;214;p30"/>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15" name="Google Shape;215;p30"/>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216" name="Google Shape;216;p30"/>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217" name="Google Shape;217;p30"/>
          <p:cNvGrpSpPr/>
          <p:nvPr/>
        </p:nvGrpSpPr>
        <p:grpSpPr>
          <a:xfrm>
            <a:off x="8469122" y="4803781"/>
            <a:ext cx="420491" cy="137010"/>
            <a:chOff x="0" y="0"/>
            <a:chExt cx="2077525" cy="676925"/>
          </a:xfrm>
        </p:grpSpPr>
        <p:sp>
          <p:nvSpPr>
            <p:cNvPr id="218" name="Google Shape;218;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9" name="Google Shape;219;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0" name="Google Shape;220;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1" name="Google Shape;221;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2" name="Google Shape;222;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224" name="Shape 224"/>
        <p:cNvGrpSpPr/>
        <p:nvPr/>
      </p:nvGrpSpPr>
      <p:grpSpPr>
        <a:xfrm>
          <a:off x="0" y="0"/>
          <a:ext cx="0" cy="0"/>
          <a:chOff x="0" y="0"/>
          <a:chExt cx="0" cy="0"/>
        </a:xfrm>
      </p:grpSpPr>
      <p:sp>
        <p:nvSpPr>
          <p:cNvPr id="225" name="Google Shape;225;p3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27" name="Google Shape;227;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28" name="Google Shape;228;p3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29" name="Google Shape;229;p3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230" name="Google Shape;230;p3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231" name="Google Shape;231;p31"/>
          <p:cNvGrpSpPr/>
          <p:nvPr/>
        </p:nvGrpSpPr>
        <p:grpSpPr>
          <a:xfrm>
            <a:off x="8469122" y="4803781"/>
            <a:ext cx="420491" cy="137010"/>
            <a:chOff x="0" y="0"/>
            <a:chExt cx="2077525" cy="676925"/>
          </a:xfrm>
        </p:grpSpPr>
        <p:sp>
          <p:nvSpPr>
            <p:cNvPr id="232" name="Google Shape;232;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3" name="Google Shape;233;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4" name="Google Shape;234;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5" name="Google Shape;235;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238" name="Shape 238"/>
        <p:cNvGrpSpPr/>
        <p:nvPr/>
      </p:nvGrpSpPr>
      <p:grpSpPr>
        <a:xfrm>
          <a:off x="0" y="0"/>
          <a:ext cx="0" cy="0"/>
          <a:chOff x="0" y="0"/>
          <a:chExt cx="0" cy="0"/>
        </a:xfrm>
      </p:grpSpPr>
      <p:sp>
        <p:nvSpPr>
          <p:cNvPr id="239" name="Google Shape;239;p32"/>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40" name="Google Shape;240;p3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41" name="Google Shape;241;p3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42" name="Google Shape;242;p3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43" name="Google Shape;243;p3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244" name="Shape 244"/>
        <p:cNvGrpSpPr/>
        <p:nvPr/>
      </p:nvGrpSpPr>
      <p:grpSpPr>
        <a:xfrm>
          <a:off x="0" y="0"/>
          <a:ext cx="0" cy="0"/>
          <a:chOff x="0" y="0"/>
          <a:chExt cx="0" cy="0"/>
        </a:xfrm>
      </p:grpSpPr>
      <p:sp>
        <p:nvSpPr>
          <p:cNvPr id="245" name="Google Shape;245;p33"/>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46" name="Google Shape;246;p3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47" name="Google Shape;247;p3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48" name="Google Shape;248;p3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49" name="Google Shape;249;p3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50" name="Shape 250"/>
        <p:cNvGrpSpPr/>
        <p:nvPr/>
      </p:nvGrpSpPr>
      <p:grpSpPr>
        <a:xfrm>
          <a:off x="0" y="0"/>
          <a:ext cx="0" cy="0"/>
          <a:chOff x="0" y="0"/>
          <a:chExt cx="0" cy="0"/>
        </a:xfrm>
      </p:grpSpPr>
      <p:sp>
        <p:nvSpPr>
          <p:cNvPr id="251" name="Google Shape;251;p34"/>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52" name="Google Shape;252;p3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53" name="Google Shape;253;p3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54" name="Google Shape;254;p3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55" name="Google Shape;255;p3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56" name="Shape 256"/>
        <p:cNvGrpSpPr/>
        <p:nvPr/>
      </p:nvGrpSpPr>
      <p:grpSpPr>
        <a:xfrm>
          <a:off x="0" y="0"/>
          <a:ext cx="0" cy="0"/>
          <a:chOff x="0" y="0"/>
          <a:chExt cx="0" cy="0"/>
        </a:xfrm>
      </p:grpSpPr>
      <p:sp>
        <p:nvSpPr>
          <p:cNvPr id="257" name="Google Shape;257;p35"/>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58" name="Google Shape;258;p3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59" name="Google Shape;259;p3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260" name="Google Shape;260;p3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61" name="Google Shape;261;p3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62" name="Shape 262"/>
        <p:cNvGrpSpPr/>
        <p:nvPr/>
      </p:nvGrpSpPr>
      <p:grpSpPr>
        <a:xfrm>
          <a:off x="0" y="0"/>
          <a:ext cx="0" cy="0"/>
          <a:chOff x="0" y="0"/>
          <a:chExt cx="0" cy="0"/>
        </a:xfrm>
      </p:grpSpPr>
      <p:sp>
        <p:nvSpPr>
          <p:cNvPr id="263" name="Google Shape;263;p36"/>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64" name="Google Shape;264;p3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65" name="Google Shape;265;p36"/>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66" name="Google Shape;266;p36"/>
          <p:cNvGrpSpPr/>
          <p:nvPr/>
        </p:nvGrpSpPr>
        <p:grpSpPr>
          <a:xfrm>
            <a:off x="8469122" y="4803781"/>
            <a:ext cx="420491" cy="137010"/>
            <a:chOff x="0" y="0"/>
            <a:chExt cx="2077525" cy="676925"/>
          </a:xfrm>
        </p:grpSpPr>
        <p:sp>
          <p:nvSpPr>
            <p:cNvPr id="267" name="Google Shape;267;p3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8" name="Google Shape;268;p3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9" name="Google Shape;269;p3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0" name="Google Shape;270;p3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1" name="Google Shape;271;p3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2" name="Google Shape;272;p3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73" name="Google Shape;273;p36"/>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74" name="Google Shape;274;p36"/>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75" name="Shape 275"/>
        <p:cNvGrpSpPr/>
        <p:nvPr/>
      </p:nvGrpSpPr>
      <p:grpSpPr>
        <a:xfrm>
          <a:off x="0" y="0"/>
          <a:ext cx="0" cy="0"/>
          <a:chOff x="0" y="0"/>
          <a:chExt cx="0" cy="0"/>
        </a:xfrm>
      </p:grpSpPr>
      <p:sp>
        <p:nvSpPr>
          <p:cNvPr id="276" name="Google Shape;276;p37"/>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77" name="Google Shape;277;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78" name="Google Shape;278;p37"/>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79" name="Google Shape;279;p37"/>
          <p:cNvGrpSpPr/>
          <p:nvPr/>
        </p:nvGrpSpPr>
        <p:grpSpPr>
          <a:xfrm>
            <a:off x="8469122" y="4803781"/>
            <a:ext cx="420491" cy="137010"/>
            <a:chOff x="0" y="0"/>
            <a:chExt cx="2077525" cy="676925"/>
          </a:xfrm>
        </p:grpSpPr>
        <p:sp>
          <p:nvSpPr>
            <p:cNvPr id="280" name="Google Shape;280;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1" name="Google Shape;281;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2" name="Google Shape;282;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3" name="Google Shape;283;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4" name="Google Shape;284;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5" name="Google Shape;285;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86" name="Shape 286"/>
        <p:cNvGrpSpPr/>
        <p:nvPr/>
      </p:nvGrpSpPr>
      <p:grpSpPr>
        <a:xfrm>
          <a:off x="0" y="0"/>
          <a:ext cx="0" cy="0"/>
          <a:chOff x="0" y="0"/>
          <a:chExt cx="0" cy="0"/>
        </a:xfrm>
      </p:grpSpPr>
      <p:sp>
        <p:nvSpPr>
          <p:cNvPr id="287" name="Google Shape;28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9" name="Google Shape;289;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90" name="Google Shape;290;p3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91" name="Google Shape;291;p38"/>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2" name="Google Shape;292;p38"/>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93" name="Google Shape;293;p38"/>
          <p:cNvGrpSpPr/>
          <p:nvPr/>
        </p:nvGrpSpPr>
        <p:grpSpPr>
          <a:xfrm>
            <a:off x="8469122" y="4803781"/>
            <a:ext cx="420491" cy="137010"/>
            <a:chOff x="0" y="0"/>
            <a:chExt cx="2077525" cy="676925"/>
          </a:xfrm>
        </p:grpSpPr>
        <p:sp>
          <p:nvSpPr>
            <p:cNvPr id="294" name="Google Shape;294;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5" name="Google Shape;295;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6" name="Google Shape;296;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7" name="Google Shape;297;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8" name="Google Shape;298;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9" name="Google Shape;299;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300" name="Shape 300"/>
        <p:cNvGrpSpPr/>
        <p:nvPr/>
      </p:nvGrpSpPr>
      <p:grpSpPr>
        <a:xfrm>
          <a:off x="0" y="0"/>
          <a:ext cx="0" cy="0"/>
          <a:chOff x="0" y="0"/>
          <a:chExt cx="0" cy="0"/>
        </a:xfrm>
      </p:grpSpPr>
      <p:sp>
        <p:nvSpPr>
          <p:cNvPr id="301" name="Google Shape;301;p3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02" name="Google Shape;302;p3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03" name="Google Shape;303;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04" name="Google Shape;304;p39"/>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5" name="Google Shape;305;p3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6" name="Google Shape;306;p39"/>
          <p:cNvGrpSpPr/>
          <p:nvPr/>
        </p:nvGrpSpPr>
        <p:grpSpPr>
          <a:xfrm>
            <a:off x="8469122" y="4803781"/>
            <a:ext cx="420491" cy="137010"/>
            <a:chOff x="0" y="0"/>
            <a:chExt cx="2077525" cy="676925"/>
          </a:xfrm>
        </p:grpSpPr>
        <p:sp>
          <p:nvSpPr>
            <p:cNvPr id="307" name="Google Shape;307;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8" name="Google Shape;308;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9" name="Google Shape;309;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0" name="Google Shape;310;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1" name="Google Shape;311;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2" name="Google Shape;312;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313" name="Shape 313"/>
        <p:cNvGrpSpPr/>
        <p:nvPr/>
      </p:nvGrpSpPr>
      <p:grpSpPr>
        <a:xfrm>
          <a:off x="0" y="0"/>
          <a:ext cx="0" cy="0"/>
          <a:chOff x="0" y="0"/>
          <a:chExt cx="0" cy="0"/>
        </a:xfrm>
      </p:grpSpPr>
      <p:sp>
        <p:nvSpPr>
          <p:cNvPr id="314" name="Google Shape;314;p40"/>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5" name="Google Shape;315;p4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6" name="Google Shape;316;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7" name="Google Shape;317;p4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8" name="Google Shape;318;p4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9" name="Google Shape;319;p40"/>
          <p:cNvGrpSpPr/>
          <p:nvPr/>
        </p:nvGrpSpPr>
        <p:grpSpPr>
          <a:xfrm>
            <a:off x="8469122" y="4803781"/>
            <a:ext cx="420491" cy="137010"/>
            <a:chOff x="0" y="0"/>
            <a:chExt cx="2077525" cy="676925"/>
          </a:xfrm>
        </p:grpSpPr>
        <p:sp>
          <p:nvSpPr>
            <p:cNvPr id="320" name="Google Shape;32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1" name="Google Shape;32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2" name="Google Shape;32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3" name="Google Shape;32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4" name="Google Shape;32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5" name="Google Shape;32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326" name="Shape 326"/>
        <p:cNvGrpSpPr/>
        <p:nvPr/>
      </p:nvGrpSpPr>
      <p:grpSpPr>
        <a:xfrm>
          <a:off x="0" y="0"/>
          <a:ext cx="0" cy="0"/>
          <a:chOff x="0" y="0"/>
          <a:chExt cx="0" cy="0"/>
        </a:xfrm>
      </p:grpSpPr>
      <p:sp>
        <p:nvSpPr>
          <p:cNvPr id="327" name="Google Shape;327;p4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8" name="Google Shape;328;p4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9" name="Google Shape;329;p4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30" name="Google Shape;330;p41"/>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31" name="Google Shape;331;p4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32" name="Google Shape;332;p41"/>
          <p:cNvGrpSpPr/>
          <p:nvPr/>
        </p:nvGrpSpPr>
        <p:grpSpPr>
          <a:xfrm>
            <a:off x="8469122" y="4803781"/>
            <a:ext cx="420491" cy="137010"/>
            <a:chOff x="0" y="0"/>
            <a:chExt cx="2077525" cy="676925"/>
          </a:xfrm>
        </p:grpSpPr>
        <p:sp>
          <p:nvSpPr>
            <p:cNvPr id="333" name="Google Shape;333;p4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4" name="Google Shape;334;p4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5" name="Google Shape;335;p4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6" name="Google Shape;336;p4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7" name="Google Shape;337;p4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4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339" name="Shape 339"/>
        <p:cNvGrpSpPr/>
        <p:nvPr/>
      </p:nvGrpSpPr>
      <p:grpSpPr>
        <a:xfrm>
          <a:off x="0" y="0"/>
          <a:ext cx="0" cy="0"/>
          <a:chOff x="0" y="0"/>
          <a:chExt cx="0" cy="0"/>
        </a:xfrm>
      </p:grpSpPr>
      <p:sp>
        <p:nvSpPr>
          <p:cNvPr id="340" name="Google Shape;340;p42"/>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341" name="Google Shape;341;p42"/>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42" name="Google Shape;342;p4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43" name="Google Shape;343;p4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44" name="Google Shape;344;p4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45" name="Google Shape;345;p4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46" name="Google Shape;346;p42"/>
          <p:cNvGrpSpPr/>
          <p:nvPr/>
        </p:nvGrpSpPr>
        <p:grpSpPr>
          <a:xfrm>
            <a:off x="8469122" y="4803781"/>
            <a:ext cx="420491" cy="137010"/>
            <a:chOff x="0" y="0"/>
            <a:chExt cx="2077525" cy="676925"/>
          </a:xfrm>
        </p:grpSpPr>
        <p:sp>
          <p:nvSpPr>
            <p:cNvPr id="347" name="Google Shape;347;p4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4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4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4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1" name="Google Shape;351;p4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2" name="Google Shape;352;p4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53" name="Shape 353"/>
        <p:cNvGrpSpPr/>
        <p:nvPr/>
      </p:nvGrpSpPr>
      <p:grpSpPr>
        <a:xfrm>
          <a:off x="0" y="0"/>
          <a:ext cx="0" cy="0"/>
          <a:chOff x="0" y="0"/>
          <a:chExt cx="0" cy="0"/>
        </a:xfrm>
      </p:grpSpPr>
      <p:sp>
        <p:nvSpPr>
          <p:cNvPr id="354" name="Google Shape;354;p4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55" name="Google Shape;355;p4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56" name="Google Shape;356;p4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57" name="Google Shape;357;p4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58" name="Google Shape;358;p4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59" name="Google Shape;359;p43"/>
          <p:cNvGrpSpPr/>
          <p:nvPr/>
        </p:nvGrpSpPr>
        <p:grpSpPr>
          <a:xfrm>
            <a:off x="8469122" y="4803781"/>
            <a:ext cx="420491" cy="137010"/>
            <a:chOff x="0" y="0"/>
            <a:chExt cx="2077525" cy="676925"/>
          </a:xfrm>
        </p:grpSpPr>
        <p:sp>
          <p:nvSpPr>
            <p:cNvPr id="360" name="Google Shape;360;p4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61" name="Google Shape;361;p4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62" name="Google Shape;362;p4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63" name="Google Shape;363;p4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64" name="Google Shape;364;p4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65" name="Google Shape;365;p4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66" name="Shape 366"/>
        <p:cNvGrpSpPr/>
        <p:nvPr/>
      </p:nvGrpSpPr>
      <p:grpSpPr>
        <a:xfrm>
          <a:off x="0" y="0"/>
          <a:ext cx="0" cy="0"/>
          <a:chOff x="0" y="0"/>
          <a:chExt cx="0" cy="0"/>
        </a:xfrm>
      </p:grpSpPr>
      <p:sp>
        <p:nvSpPr>
          <p:cNvPr id="367" name="Google Shape;367;p44"/>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68" name="Google Shape;368;p4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69" name="Google Shape;369;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70" name="Google Shape;370;p4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71" name="Google Shape;371;p4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72" name="Google Shape;372;p44"/>
          <p:cNvGrpSpPr/>
          <p:nvPr/>
        </p:nvGrpSpPr>
        <p:grpSpPr>
          <a:xfrm>
            <a:off x="8469122" y="4803781"/>
            <a:ext cx="420491" cy="137010"/>
            <a:chOff x="0" y="0"/>
            <a:chExt cx="2077525" cy="676925"/>
          </a:xfrm>
        </p:grpSpPr>
        <p:sp>
          <p:nvSpPr>
            <p:cNvPr id="373" name="Google Shape;373;p4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74" name="Google Shape;374;p4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75" name="Google Shape;375;p4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76" name="Google Shape;376;p4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77" name="Google Shape;377;p4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78" name="Google Shape;378;p4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79" name="Shape 379"/>
        <p:cNvGrpSpPr/>
        <p:nvPr/>
      </p:nvGrpSpPr>
      <p:grpSpPr>
        <a:xfrm>
          <a:off x="0" y="0"/>
          <a:ext cx="0" cy="0"/>
          <a:chOff x="0" y="0"/>
          <a:chExt cx="0" cy="0"/>
        </a:xfrm>
      </p:grpSpPr>
      <p:sp>
        <p:nvSpPr>
          <p:cNvPr id="380" name="Google Shape;380;p4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1" name="Google Shape;381;p45"/>
          <p:cNvGrpSpPr/>
          <p:nvPr/>
        </p:nvGrpSpPr>
        <p:grpSpPr>
          <a:xfrm>
            <a:off x="8469122" y="4803781"/>
            <a:ext cx="420491" cy="137010"/>
            <a:chOff x="0" y="0"/>
            <a:chExt cx="2077525" cy="676925"/>
          </a:xfrm>
        </p:grpSpPr>
        <p:sp>
          <p:nvSpPr>
            <p:cNvPr id="382" name="Google Shape;382;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3" name="Google Shape;383;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4" name="Google Shape;384;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5" name="Google Shape;385;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6" name="Google Shape;386;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7" name="Google Shape;387;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88" name="Shape 388"/>
        <p:cNvGrpSpPr/>
        <p:nvPr/>
      </p:nvGrpSpPr>
      <p:grpSpPr>
        <a:xfrm>
          <a:off x="0" y="0"/>
          <a:ext cx="0" cy="0"/>
          <a:chOff x="0" y="0"/>
          <a:chExt cx="0" cy="0"/>
        </a:xfrm>
      </p:grpSpPr>
      <p:grpSp>
        <p:nvGrpSpPr>
          <p:cNvPr id="389" name="Google Shape;389;p46"/>
          <p:cNvGrpSpPr/>
          <p:nvPr/>
        </p:nvGrpSpPr>
        <p:grpSpPr>
          <a:xfrm>
            <a:off x="7742997" y="4803993"/>
            <a:ext cx="420491" cy="137010"/>
            <a:chOff x="0" y="0"/>
            <a:chExt cx="2077525" cy="676925"/>
          </a:xfrm>
        </p:grpSpPr>
        <p:sp>
          <p:nvSpPr>
            <p:cNvPr id="390" name="Google Shape;390;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4" name="Google Shape;394;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5" name="Google Shape;395;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96" name="Google Shape;396;p46"/>
          <p:cNvGrpSpPr/>
          <p:nvPr/>
        </p:nvGrpSpPr>
        <p:grpSpPr>
          <a:xfrm>
            <a:off x="8327424" y="4803984"/>
            <a:ext cx="562213" cy="125428"/>
            <a:chOff x="238125" y="2060625"/>
            <a:chExt cx="7143750" cy="1593750"/>
          </a:xfrm>
        </p:grpSpPr>
        <p:sp>
          <p:nvSpPr>
            <p:cNvPr id="397" name="Google Shape;397;p46"/>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46"/>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46"/>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46"/>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46"/>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46"/>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46"/>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46"/>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405" name="Google Shape;405;p46"/>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406" name="Shape 406"/>
        <p:cNvGrpSpPr/>
        <p:nvPr/>
      </p:nvGrpSpPr>
      <p:grpSpPr>
        <a:xfrm>
          <a:off x="0" y="0"/>
          <a:ext cx="0" cy="0"/>
          <a:chOff x="0" y="0"/>
          <a:chExt cx="0" cy="0"/>
        </a:xfrm>
      </p:grpSpPr>
      <p:sp>
        <p:nvSpPr>
          <p:cNvPr id="407" name="Google Shape;407;p47"/>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408" name="Google Shape;408;p4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409" name="Google Shape;409;p47"/>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410" name="Google Shape;410;p47"/>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411" name="Google Shape;411;p47"/>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12" name="Google Shape;412;p47"/>
          <p:cNvGrpSpPr/>
          <p:nvPr/>
        </p:nvGrpSpPr>
        <p:grpSpPr>
          <a:xfrm>
            <a:off x="8469122" y="4803781"/>
            <a:ext cx="420491" cy="137010"/>
            <a:chOff x="0" y="0"/>
            <a:chExt cx="2077525" cy="676925"/>
          </a:xfrm>
        </p:grpSpPr>
        <p:sp>
          <p:nvSpPr>
            <p:cNvPr id="413" name="Google Shape;413;p4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14" name="Google Shape;414;p4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15" name="Google Shape;415;p4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16" name="Google Shape;416;p4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17" name="Google Shape;417;p4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18" name="Google Shape;418;p4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419" name="Shape 419"/>
        <p:cNvGrpSpPr/>
        <p:nvPr/>
      </p:nvGrpSpPr>
      <p:grpSpPr>
        <a:xfrm>
          <a:off x="0" y="0"/>
          <a:ext cx="0" cy="0"/>
          <a:chOff x="0" y="0"/>
          <a:chExt cx="0" cy="0"/>
        </a:xfrm>
      </p:grpSpPr>
      <p:pic>
        <p:nvPicPr>
          <p:cNvPr id="420" name="Google Shape;420;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421" name="Google Shape;421;p48"/>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422" name="Google Shape;422;p48"/>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3" name="Google Shape;423;p48"/>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8"/>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425" name="Shape 425"/>
        <p:cNvGrpSpPr/>
        <p:nvPr/>
      </p:nvGrpSpPr>
      <p:grpSpPr>
        <a:xfrm>
          <a:off x="0" y="0"/>
          <a:ext cx="0" cy="0"/>
          <a:chOff x="0" y="0"/>
          <a:chExt cx="0" cy="0"/>
        </a:xfrm>
      </p:grpSpPr>
      <p:sp>
        <p:nvSpPr>
          <p:cNvPr id="426" name="Google Shape;426;p4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28" name="Google Shape;428;p49"/>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9" name="Google Shape;429;p4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30" name="Google Shape;430;p4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31" name="Google Shape;431;p4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32" name="Google Shape;432;p49"/>
          <p:cNvGrpSpPr/>
          <p:nvPr/>
        </p:nvGrpSpPr>
        <p:grpSpPr>
          <a:xfrm>
            <a:off x="8469122" y="4803781"/>
            <a:ext cx="420491" cy="137010"/>
            <a:chOff x="0" y="0"/>
            <a:chExt cx="2077525" cy="676925"/>
          </a:xfrm>
        </p:grpSpPr>
        <p:sp>
          <p:nvSpPr>
            <p:cNvPr id="433" name="Google Shape;43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6" name="Google Shape;43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7" name="Google Shape;43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8" name="Google Shape;43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439" name="Shape 439"/>
        <p:cNvGrpSpPr/>
        <p:nvPr/>
      </p:nvGrpSpPr>
      <p:grpSpPr>
        <a:xfrm>
          <a:off x="0" y="0"/>
          <a:ext cx="0" cy="0"/>
          <a:chOff x="0" y="0"/>
          <a:chExt cx="0" cy="0"/>
        </a:xfrm>
      </p:grpSpPr>
      <p:sp>
        <p:nvSpPr>
          <p:cNvPr id="440" name="Google Shape;440;p5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441" name="Google Shape;441;p5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42" name="Google Shape;442;p5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44" name="Google Shape;444;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45" name="Google Shape;445;p5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46" name="Google Shape;446;p50"/>
          <p:cNvGrpSpPr/>
          <p:nvPr/>
        </p:nvGrpSpPr>
        <p:grpSpPr>
          <a:xfrm>
            <a:off x="8469122" y="4803781"/>
            <a:ext cx="420491" cy="137010"/>
            <a:chOff x="0" y="0"/>
            <a:chExt cx="2077525" cy="676925"/>
          </a:xfrm>
        </p:grpSpPr>
        <p:sp>
          <p:nvSpPr>
            <p:cNvPr id="447" name="Google Shape;447;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48" name="Google Shape;448;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49" name="Google Shape;449;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0" name="Google Shape;450;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1" name="Google Shape;451;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2" name="Google Shape;452;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53" name="Shape 453"/>
        <p:cNvGrpSpPr/>
        <p:nvPr/>
      </p:nvGrpSpPr>
      <p:grpSpPr>
        <a:xfrm>
          <a:off x="0" y="0"/>
          <a:ext cx="0" cy="0"/>
          <a:chOff x="0" y="0"/>
          <a:chExt cx="0" cy="0"/>
        </a:xfrm>
      </p:grpSpPr>
      <p:sp>
        <p:nvSpPr>
          <p:cNvPr id="454" name="Google Shape;454;p5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56" name="Google Shape;456;p51"/>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57" name="Google Shape;457;p5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58" name="Google Shape;458;p5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59" name="Google Shape;459;p5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60" name="Google Shape;460;p51"/>
          <p:cNvGrpSpPr/>
          <p:nvPr/>
        </p:nvGrpSpPr>
        <p:grpSpPr>
          <a:xfrm>
            <a:off x="8469122" y="4803781"/>
            <a:ext cx="420491" cy="137010"/>
            <a:chOff x="0" y="0"/>
            <a:chExt cx="2077525" cy="676925"/>
          </a:xfrm>
        </p:grpSpPr>
        <p:sp>
          <p:nvSpPr>
            <p:cNvPr id="461" name="Google Shape;461;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2" name="Google Shape;462;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3" name="Google Shape;463;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67" name="Shape 467"/>
        <p:cNvGrpSpPr/>
        <p:nvPr/>
      </p:nvGrpSpPr>
      <p:grpSpPr>
        <a:xfrm>
          <a:off x="0" y="0"/>
          <a:ext cx="0" cy="0"/>
          <a:chOff x="0" y="0"/>
          <a:chExt cx="0" cy="0"/>
        </a:xfrm>
      </p:grpSpPr>
      <p:sp>
        <p:nvSpPr>
          <p:cNvPr id="468" name="Google Shape;468;p5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70" name="Google Shape;470;p5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71" name="Google Shape;471;p5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72" name="Google Shape;472;p5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73" name="Google Shape;473;p5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74" name="Google Shape;474;p52"/>
          <p:cNvGrpSpPr/>
          <p:nvPr/>
        </p:nvGrpSpPr>
        <p:grpSpPr>
          <a:xfrm>
            <a:off x="8469122" y="4803781"/>
            <a:ext cx="420491" cy="137010"/>
            <a:chOff x="0" y="0"/>
            <a:chExt cx="2077525" cy="676925"/>
          </a:xfrm>
        </p:grpSpPr>
        <p:sp>
          <p:nvSpPr>
            <p:cNvPr id="475" name="Google Shape;475;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6" name="Google Shape;476;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7" name="Google Shape;477;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8" name="Google Shape;478;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9" name="Google Shape;479;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0" name="Google Shape;480;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81" name="Shape 481"/>
        <p:cNvGrpSpPr/>
        <p:nvPr/>
      </p:nvGrpSpPr>
      <p:grpSpPr>
        <a:xfrm>
          <a:off x="0" y="0"/>
          <a:ext cx="0" cy="0"/>
          <a:chOff x="0" y="0"/>
          <a:chExt cx="0" cy="0"/>
        </a:xfrm>
      </p:grpSpPr>
      <p:pic>
        <p:nvPicPr>
          <p:cNvPr id="482" name="Google Shape;482;p53"/>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83" name="Shape 483"/>
        <p:cNvGrpSpPr/>
        <p:nvPr/>
      </p:nvGrpSpPr>
      <p:grpSpPr>
        <a:xfrm>
          <a:off x="0" y="0"/>
          <a:ext cx="0" cy="0"/>
          <a:chOff x="0" y="0"/>
          <a:chExt cx="0" cy="0"/>
        </a:xfrm>
      </p:grpSpPr>
      <p:pic>
        <p:nvPicPr>
          <p:cNvPr id="484" name="Google Shape;484;p54"/>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85" name="Shape 485"/>
        <p:cNvGrpSpPr/>
        <p:nvPr/>
      </p:nvGrpSpPr>
      <p:grpSpPr>
        <a:xfrm>
          <a:off x="0" y="0"/>
          <a:ext cx="0" cy="0"/>
          <a:chOff x="0" y="0"/>
          <a:chExt cx="0" cy="0"/>
        </a:xfrm>
      </p:grpSpPr>
      <p:pic>
        <p:nvPicPr>
          <p:cNvPr id="486" name="Google Shape;486;p55"/>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2 1">
  <p:cSld name="TITLE_2_2_1_2">
    <p:bg>
      <p:bgPr>
        <a:solidFill>
          <a:srgbClr val="E1E8D7"/>
        </a:solidFill>
      </p:bgPr>
    </p:bg>
    <p:spTree>
      <p:nvGrpSpPr>
        <p:cNvPr id="487" name="Shape 487"/>
        <p:cNvGrpSpPr/>
        <p:nvPr/>
      </p:nvGrpSpPr>
      <p:grpSpPr>
        <a:xfrm>
          <a:off x="0" y="0"/>
          <a:ext cx="0" cy="0"/>
          <a:chOff x="0" y="0"/>
          <a:chExt cx="0" cy="0"/>
        </a:xfrm>
      </p:grpSpPr>
      <p:sp>
        <p:nvSpPr>
          <p:cNvPr id="488" name="Google Shape;488;p56"/>
          <p:cNvSpPr txBox="1"/>
          <p:nvPr>
            <p:ph type="ctrTitle"/>
          </p:nvPr>
        </p:nvSpPr>
        <p:spPr>
          <a:xfrm>
            <a:off x="293408" y="1243584"/>
            <a:ext cx="8485500" cy="2045700"/>
          </a:xfrm>
          <a:prstGeom prst="rect">
            <a:avLst/>
          </a:prstGeom>
        </p:spPr>
        <p:txBody>
          <a:bodyPr anchorCtr="0" anchor="ctr" bIns="91425" lIns="91425" spcFirstLastPara="1" rIns="91425" wrap="square" tIns="91425">
            <a:noAutofit/>
          </a:bodyPr>
          <a:lstStyle>
            <a:lvl1pPr lvl="0" rtl="0">
              <a:lnSpc>
                <a:spcPct val="88000"/>
              </a:lnSpc>
              <a:spcBef>
                <a:spcPts val="0"/>
              </a:spcBef>
              <a:spcAft>
                <a:spcPts val="0"/>
              </a:spcAft>
              <a:buSzPts val="9600"/>
              <a:buFont typeface="Google Sans Medium"/>
              <a:buNone/>
              <a:defRPr sz="9600">
                <a:latin typeface="Google Sans Medium"/>
                <a:ea typeface="Google Sans Medium"/>
                <a:cs typeface="Google Sans Medium"/>
                <a:sym typeface="Google Sans Medium"/>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p:txBody>
      </p:sp>
      <p:sp>
        <p:nvSpPr>
          <p:cNvPr id="489" name="Google Shape;489;p56"/>
          <p:cNvSpPr txBox="1"/>
          <p:nvPr>
            <p:ph idx="1" type="subTitle"/>
          </p:nvPr>
        </p:nvSpPr>
        <p:spPr>
          <a:xfrm>
            <a:off x="293408" y="3520440"/>
            <a:ext cx="8520600" cy="792600"/>
          </a:xfrm>
          <a:prstGeom prst="rect">
            <a:avLst/>
          </a:prstGeom>
        </p:spPr>
        <p:txBody>
          <a:bodyPr anchorCtr="0" anchor="t" bIns="91425" lIns="91425" spcFirstLastPara="1" rIns="91425" wrap="square" tIns="91425">
            <a:noAutofit/>
          </a:bodyPr>
          <a:lstStyle>
            <a:lvl1pPr lvl="0" rtl="0">
              <a:lnSpc>
                <a:spcPct val="100000"/>
              </a:lnSpc>
              <a:spcBef>
                <a:spcPts val="2200"/>
              </a:spcBef>
              <a:spcAft>
                <a:spcPts val="0"/>
              </a:spcAft>
              <a:buClr>
                <a:srgbClr val="55624C"/>
              </a:buClr>
              <a:buSzPts val="3400"/>
              <a:buFont typeface="Google Sans"/>
              <a:buNone/>
              <a:defRPr sz="3400">
                <a:solidFill>
                  <a:srgbClr val="55624C"/>
                </a:solidFill>
                <a:latin typeface="Google Sans"/>
                <a:ea typeface="Google Sans"/>
                <a:cs typeface="Google Sans"/>
                <a:sym typeface="Google Sans"/>
              </a:defRPr>
            </a:lvl1pPr>
            <a:lvl2pPr lvl="1" rtl="0">
              <a:lnSpc>
                <a:spcPct val="100000"/>
              </a:lnSpc>
              <a:spcBef>
                <a:spcPts val="2200"/>
              </a:spcBef>
              <a:spcAft>
                <a:spcPts val="0"/>
              </a:spcAft>
              <a:buSzPts val="2400"/>
              <a:buNone/>
              <a:defRPr sz="2400"/>
            </a:lvl2pPr>
            <a:lvl3pPr lvl="2" rtl="0">
              <a:lnSpc>
                <a:spcPct val="100000"/>
              </a:lnSpc>
              <a:spcBef>
                <a:spcPts val="2200"/>
              </a:spcBef>
              <a:spcAft>
                <a:spcPts val="0"/>
              </a:spcAft>
              <a:buSzPts val="2400"/>
              <a:buNone/>
              <a:defRPr sz="2400"/>
            </a:lvl3pPr>
            <a:lvl4pPr lvl="3" rtl="0">
              <a:lnSpc>
                <a:spcPct val="100000"/>
              </a:lnSpc>
              <a:spcBef>
                <a:spcPts val="2200"/>
              </a:spcBef>
              <a:spcAft>
                <a:spcPts val="0"/>
              </a:spcAft>
              <a:buSzPts val="2400"/>
              <a:buNone/>
              <a:defRPr sz="2400"/>
            </a:lvl4pPr>
            <a:lvl5pPr lvl="4" rtl="0">
              <a:lnSpc>
                <a:spcPct val="100000"/>
              </a:lnSpc>
              <a:spcBef>
                <a:spcPts val="2200"/>
              </a:spcBef>
              <a:spcAft>
                <a:spcPts val="0"/>
              </a:spcAft>
              <a:buSzPts val="2400"/>
              <a:buNone/>
              <a:defRPr sz="2400"/>
            </a:lvl5pPr>
            <a:lvl6pPr lvl="5" rtl="0">
              <a:lnSpc>
                <a:spcPct val="100000"/>
              </a:lnSpc>
              <a:spcBef>
                <a:spcPts val="2200"/>
              </a:spcBef>
              <a:spcAft>
                <a:spcPts val="0"/>
              </a:spcAft>
              <a:buSzPts val="2400"/>
              <a:buNone/>
              <a:defRPr sz="2400"/>
            </a:lvl6pPr>
            <a:lvl7pPr lvl="6" rtl="0">
              <a:lnSpc>
                <a:spcPct val="100000"/>
              </a:lnSpc>
              <a:spcBef>
                <a:spcPts val="2200"/>
              </a:spcBef>
              <a:spcAft>
                <a:spcPts val="0"/>
              </a:spcAft>
              <a:buSzPts val="2400"/>
              <a:buNone/>
              <a:defRPr sz="2400"/>
            </a:lvl7pPr>
            <a:lvl8pPr lvl="7" rtl="0">
              <a:lnSpc>
                <a:spcPct val="100000"/>
              </a:lnSpc>
              <a:spcBef>
                <a:spcPts val="2200"/>
              </a:spcBef>
              <a:spcAft>
                <a:spcPts val="0"/>
              </a:spcAft>
              <a:buSzPts val="2400"/>
              <a:buNone/>
              <a:defRPr sz="2400"/>
            </a:lvl8pPr>
            <a:lvl9pPr lvl="8" rtl="0">
              <a:lnSpc>
                <a:spcPct val="100000"/>
              </a:lnSpc>
              <a:spcBef>
                <a:spcPts val="2200"/>
              </a:spcBef>
              <a:spcAft>
                <a:spcPts val="0"/>
              </a:spcAft>
              <a:buSzPts val="2400"/>
              <a:buNone/>
              <a:defRPr sz="2400"/>
            </a:lvl9pPr>
          </a:lstStyle>
          <a:p/>
        </p:txBody>
      </p:sp>
      <p:sp>
        <p:nvSpPr>
          <p:cNvPr id="490" name="Google Shape;490;p56"/>
          <p:cNvSpPr txBox="1"/>
          <p:nvPr>
            <p:ph idx="2" type="subTitle"/>
          </p:nvPr>
        </p:nvSpPr>
        <p:spPr>
          <a:xfrm>
            <a:off x="292602" y="4581025"/>
            <a:ext cx="1638900" cy="359400"/>
          </a:xfrm>
          <a:prstGeom prst="rect">
            <a:avLst/>
          </a:prstGeom>
        </p:spPr>
        <p:txBody>
          <a:bodyPr anchorCtr="0" anchor="t" bIns="91425" lIns="91425" spcFirstLastPara="1" rIns="91425" wrap="square" tIns="91425">
            <a:noAutofit/>
          </a:bodyPr>
          <a:lstStyle>
            <a:lvl1pPr lvl="0" rtl="0">
              <a:lnSpc>
                <a:spcPct val="100000"/>
              </a:lnSpc>
              <a:spcBef>
                <a:spcPts val="2200"/>
              </a:spcBef>
              <a:spcAft>
                <a:spcPts val="0"/>
              </a:spcAft>
              <a:buClr>
                <a:srgbClr val="434343"/>
              </a:buClr>
              <a:buSzPts val="800"/>
              <a:buNone/>
              <a:defRPr sz="800">
                <a:solidFill>
                  <a:srgbClr val="434343"/>
                </a:solidFill>
              </a:defRPr>
            </a:lvl1pPr>
            <a:lvl2pPr lvl="1" rtl="0">
              <a:lnSpc>
                <a:spcPct val="100000"/>
              </a:lnSpc>
              <a:spcBef>
                <a:spcPts val="2200"/>
              </a:spcBef>
              <a:spcAft>
                <a:spcPts val="0"/>
              </a:spcAft>
              <a:buClr>
                <a:srgbClr val="434343"/>
              </a:buClr>
              <a:buSzPts val="800"/>
              <a:buNone/>
              <a:defRPr sz="800">
                <a:solidFill>
                  <a:srgbClr val="434343"/>
                </a:solidFill>
              </a:defRPr>
            </a:lvl2pPr>
            <a:lvl3pPr lvl="2" rtl="0">
              <a:lnSpc>
                <a:spcPct val="100000"/>
              </a:lnSpc>
              <a:spcBef>
                <a:spcPts val="2200"/>
              </a:spcBef>
              <a:spcAft>
                <a:spcPts val="0"/>
              </a:spcAft>
              <a:buClr>
                <a:srgbClr val="434343"/>
              </a:buClr>
              <a:buSzPts val="800"/>
              <a:buNone/>
              <a:defRPr sz="800">
                <a:solidFill>
                  <a:srgbClr val="434343"/>
                </a:solidFill>
              </a:defRPr>
            </a:lvl3pPr>
            <a:lvl4pPr lvl="3" rtl="0">
              <a:lnSpc>
                <a:spcPct val="100000"/>
              </a:lnSpc>
              <a:spcBef>
                <a:spcPts val="2200"/>
              </a:spcBef>
              <a:spcAft>
                <a:spcPts val="0"/>
              </a:spcAft>
              <a:buClr>
                <a:srgbClr val="434343"/>
              </a:buClr>
              <a:buSzPts val="800"/>
              <a:buNone/>
              <a:defRPr sz="800">
                <a:solidFill>
                  <a:srgbClr val="434343"/>
                </a:solidFill>
              </a:defRPr>
            </a:lvl4pPr>
            <a:lvl5pPr lvl="4" rtl="0">
              <a:lnSpc>
                <a:spcPct val="100000"/>
              </a:lnSpc>
              <a:spcBef>
                <a:spcPts val="2200"/>
              </a:spcBef>
              <a:spcAft>
                <a:spcPts val="0"/>
              </a:spcAft>
              <a:buClr>
                <a:srgbClr val="434343"/>
              </a:buClr>
              <a:buSzPts val="800"/>
              <a:buNone/>
              <a:defRPr sz="800">
                <a:solidFill>
                  <a:srgbClr val="434343"/>
                </a:solidFill>
              </a:defRPr>
            </a:lvl5pPr>
            <a:lvl6pPr lvl="5" rtl="0">
              <a:lnSpc>
                <a:spcPct val="100000"/>
              </a:lnSpc>
              <a:spcBef>
                <a:spcPts val="2200"/>
              </a:spcBef>
              <a:spcAft>
                <a:spcPts val="0"/>
              </a:spcAft>
              <a:buClr>
                <a:srgbClr val="434343"/>
              </a:buClr>
              <a:buSzPts val="800"/>
              <a:buNone/>
              <a:defRPr sz="800">
                <a:solidFill>
                  <a:srgbClr val="434343"/>
                </a:solidFill>
              </a:defRPr>
            </a:lvl6pPr>
            <a:lvl7pPr lvl="6" rtl="0">
              <a:lnSpc>
                <a:spcPct val="100000"/>
              </a:lnSpc>
              <a:spcBef>
                <a:spcPts val="2200"/>
              </a:spcBef>
              <a:spcAft>
                <a:spcPts val="0"/>
              </a:spcAft>
              <a:buClr>
                <a:srgbClr val="434343"/>
              </a:buClr>
              <a:buSzPts val="800"/>
              <a:buNone/>
              <a:defRPr sz="800">
                <a:solidFill>
                  <a:srgbClr val="434343"/>
                </a:solidFill>
              </a:defRPr>
            </a:lvl7pPr>
            <a:lvl8pPr lvl="7" rtl="0">
              <a:lnSpc>
                <a:spcPct val="100000"/>
              </a:lnSpc>
              <a:spcBef>
                <a:spcPts val="2200"/>
              </a:spcBef>
              <a:spcAft>
                <a:spcPts val="0"/>
              </a:spcAft>
              <a:buClr>
                <a:srgbClr val="434343"/>
              </a:buClr>
              <a:buSzPts val="800"/>
              <a:buNone/>
              <a:defRPr sz="800">
                <a:solidFill>
                  <a:srgbClr val="434343"/>
                </a:solidFill>
              </a:defRPr>
            </a:lvl8pPr>
            <a:lvl9pPr lvl="8" rtl="0">
              <a:lnSpc>
                <a:spcPct val="100000"/>
              </a:lnSpc>
              <a:spcBef>
                <a:spcPts val="2200"/>
              </a:spcBef>
              <a:spcAft>
                <a:spcPts val="0"/>
              </a:spcAft>
              <a:buClr>
                <a:srgbClr val="434343"/>
              </a:buClr>
              <a:buSzPts val="800"/>
              <a:buNone/>
              <a:defRPr sz="800">
                <a:solidFill>
                  <a:srgbClr val="434343"/>
                </a:solidFill>
              </a:defRPr>
            </a:lvl9pPr>
          </a:lstStyle>
          <a:p/>
        </p:txBody>
      </p:sp>
      <p:sp>
        <p:nvSpPr>
          <p:cNvPr id="491" name="Google Shape;491;p56"/>
          <p:cNvSpPr txBox="1"/>
          <p:nvPr>
            <p:ph idx="3" type="subTitle"/>
          </p:nvPr>
        </p:nvSpPr>
        <p:spPr>
          <a:xfrm>
            <a:off x="2236002" y="4581025"/>
            <a:ext cx="1638900" cy="359400"/>
          </a:xfrm>
          <a:prstGeom prst="rect">
            <a:avLst/>
          </a:prstGeom>
        </p:spPr>
        <p:txBody>
          <a:bodyPr anchorCtr="0" anchor="t" bIns="91425" lIns="91425" spcFirstLastPara="1" rIns="91425" wrap="square" tIns="91425">
            <a:noAutofit/>
          </a:bodyPr>
          <a:lstStyle>
            <a:lvl1pPr lvl="0" rtl="0">
              <a:lnSpc>
                <a:spcPct val="100000"/>
              </a:lnSpc>
              <a:spcBef>
                <a:spcPts val="2200"/>
              </a:spcBef>
              <a:spcAft>
                <a:spcPts val="0"/>
              </a:spcAft>
              <a:buClr>
                <a:srgbClr val="434343"/>
              </a:buClr>
              <a:buSzPts val="800"/>
              <a:buNone/>
              <a:defRPr sz="800">
                <a:solidFill>
                  <a:srgbClr val="434343"/>
                </a:solidFill>
              </a:defRPr>
            </a:lvl1pPr>
            <a:lvl2pPr lvl="1" rtl="0">
              <a:lnSpc>
                <a:spcPct val="100000"/>
              </a:lnSpc>
              <a:spcBef>
                <a:spcPts val="2200"/>
              </a:spcBef>
              <a:spcAft>
                <a:spcPts val="0"/>
              </a:spcAft>
              <a:buClr>
                <a:srgbClr val="434343"/>
              </a:buClr>
              <a:buSzPts val="800"/>
              <a:buNone/>
              <a:defRPr sz="800">
                <a:solidFill>
                  <a:srgbClr val="434343"/>
                </a:solidFill>
              </a:defRPr>
            </a:lvl2pPr>
            <a:lvl3pPr lvl="2" rtl="0">
              <a:lnSpc>
                <a:spcPct val="100000"/>
              </a:lnSpc>
              <a:spcBef>
                <a:spcPts val="2200"/>
              </a:spcBef>
              <a:spcAft>
                <a:spcPts val="0"/>
              </a:spcAft>
              <a:buClr>
                <a:srgbClr val="434343"/>
              </a:buClr>
              <a:buSzPts val="800"/>
              <a:buNone/>
              <a:defRPr sz="800">
                <a:solidFill>
                  <a:srgbClr val="434343"/>
                </a:solidFill>
              </a:defRPr>
            </a:lvl3pPr>
            <a:lvl4pPr lvl="3" rtl="0">
              <a:lnSpc>
                <a:spcPct val="100000"/>
              </a:lnSpc>
              <a:spcBef>
                <a:spcPts val="2200"/>
              </a:spcBef>
              <a:spcAft>
                <a:spcPts val="0"/>
              </a:spcAft>
              <a:buClr>
                <a:srgbClr val="434343"/>
              </a:buClr>
              <a:buSzPts val="800"/>
              <a:buNone/>
              <a:defRPr sz="800">
                <a:solidFill>
                  <a:srgbClr val="434343"/>
                </a:solidFill>
              </a:defRPr>
            </a:lvl4pPr>
            <a:lvl5pPr lvl="4" rtl="0">
              <a:lnSpc>
                <a:spcPct val="100000"/>
              </a:lnSpc>
              <a:spcBef>
                <a:spcPts val="2200"/>
              </a:spcBef>
              <a:spcAft>
                <a:spcPts val="0"/>
              </a:spcAft>
              <a:buClr>
                <a:srgbClr val="434343"/>
              </a:buClr>
              <a:buSzPts val="800"/>
              <a:buNone/>
              <a:defRPr sz="800">
                <a:solidFill>
                  <a:srgbClr val="434343"/>
                </a:solidFill>
              </a:defRPr>
            </a:lvl5pPr>
            <a:lvl6pPr lvl="5" rtl="0">
              <a:lnSpc>
                <a:spcPct val="100000"/>
              </a:lnSpc>
              <a:spcBef>
                <a:spcPts val="2200"/>
              </a:spcBef>
              <a:spcAft>
                <a:spcPts val="0"/>
              </a:spcAft>
              <a:buClr>
                <a:srgbClr val="434343"/>
              </a:buClr>
              <a:buSzPts val="800"/>
              <a:buNone/>
              <a:defRPr sz="800">
                <a:solidFill>
                  <a:srgbClr val="434343"/>
                </a:solidFill>
              </a:defRPr>
            </a:lvl6pPr>
            <a:lvl7pPr lvl="6" rtl="0">
              <a:lnSpc>
                <a:spcPct val="100000"/>
              </a:lnSpc>
              <a:spcBef>
                <a:spcPts val="2200"/>
              </a:spcBef>
              <a:spcAft>
                <a:spcPts val="0"/>
              </a:spcAft>
              <a:buClr>
                <a:srgbClr val="434343"/>
              </a:buClr>
              <a:buSzPts val="800"/>
              <a:buNone/>
              <a:defRPr sz="800">
                <a:solidFill>
                  <a:srgbClr val="434343"/>
                </a:solidFill>
              </a:defRPr>
            </a:lvl7pPr>
            <a:lvl8pPr lvl="7" rtl="0">
              <a:lnSpc>
                <a:spcPct val="100000"/>
              </a:lnSpc>
              <a:spcBef>
                <a:spcPts val="2200"/>
              </a:spcBef>
              <a:spcAft>
                <a:spcPts val="0"/>
              </a:spcAft>
              <a:buClr>
                <a:srgbClr val="434343"/>
              </a:buClr>
              <a:buSzPts val="800"/>
              <a:buNone/>
              <a:defRPr sz="800">
                <a:solidFill>
                  <a:srgbClr val="434343"/>
                </a:solidFill>
              </a:defRPr>
            </a:lvl8pPr>
            <a:lvl9pPr lvl="8" rtl="0">
              <a:lnSpc>
                <a:spcPct val="100000"/>
              </a:lnSpc>
              <a:spcBef>
                <a:spcPts val="2200"/>
              </a:spcBef>
              <a:spcAft>
                <a:spcPts val="0"/>
              </a:spcAft>
              <a:buClr>
                <a:srgbClr val="434343"/>
              </a:buClr>
              <a:buSzPts val="800"/>
              <a:buNone/>
              <a:defRPr sz="800">
                <a:solidFill>
                  <a:srgbClr val="434343"/>
                </a:solidFill>
              </a:defRPr>
            </a:lvl9pPr>
          </a:lstStyle>
          <a:p/>
        </p:txBody>
      </p:sp>
      <p:sp>
        <p:nvSpPr>
          <p:cNvPr id="492" name="Google Shape;492;p56"/>
          <p:cNvSpPr txBox="1"/>
          <p:nvPr>
            <p:ph idx="4" type="subTitle"/>
          </p:nvPr>
        </p:nvSpPr>
        <p:spPr>
          <a:xfrm>
            <a:off x="4179402" y="4581025"/>
            <a:ext cx="1638900" cy="359400"/>
          </a:xfrm>
          <a:prstGeom prst="rect">
            <a:avLst/>
          </a:prstGeom>
        </p:spPr>
        <p:txBody>
          <a:bodyPr anchorCtr="0" anchor="t" bIns="91425" lIns="91425" spcFirstLastPara="1" rIns="91425" wrap="square" tIns="91425">
            <a:noAutofit/>
          </a:bodyPr>
          <a:lstStyle>
            <a:lvl1pPr lvl="0" rtl="0">
              <a:lnSpc>
                <a:spcPct val="100000"/>
              </a:lnSpc>
              <a:spcBef>
                <a:spcPts val="2200"/>
              </a:spcBef>
              <a:spcAft>
                <a:spcPts val="0"/>
              </a:spcAft>
              <a:buClr>
                <a:srgbClr val="434343"/>
              </a:buClr>
              <a:buSzPts val="800"/>
              <a:buNone/>
              <a:defRPr sz="800">
                <a:solidFill>
                  <a:srgbClr val="434343"/>
                </a:solidFill>
              </a:defRPr>
            </a:lvl1pPr>
            <a:lvl2pPr lvl="1" rtl="0">
              <a:lnSpc>
                <a:spcPct val="100000"/>
              </a:lnSpc>
              <a:spcBef>
                <a:spcPts val="2200"/>
              </a:spcBef>
              <a:spcAft>
                <a:spcPts val="0"/>
              </a:spcAft>
              <a:buClr>
                <a:srgbClr val="434343"/>
              </a:buClr>
              <a:buSzPts val="800"/>
              <a:buNone/>
              <a:defRPr sz="800">
                <a:solidFill>
                  <a:srgbClr val="434343"/>
                </a:solidFill>
              </a:defRPr>
            </a:lvl2pPr>
            <a:lvl3pPr lvl="2" rtl="0">
              <a:lnSpc>
                <a:spcPct val="100000"/>
              </a:lnSpc>
              <a:spcBef>
                <a:spcPts val="2200"/>
              </a:spcBef>
              <a:spcAft>
                <a:spcPts val="0"/>
              </a:spcAft>
              <a:buClr>
                <a:srgbClr val="434343"/>
              </a:buClr>
              <a:buSzPts val="800"/>
              <a:buNone/>
              <a:defRPr sz="800">
                <a:solidFill>
                  <a:srgbClr val="434343"/>
                </a:solidFill>
              </a:defRPr>
            </a:lvl3pPr>
            <a:lvl4pPr lvl="3" rtl="0">
              <a:lnSpc>
                <a:spcPct val="100000"/>
              </a:lnSpc>
              <a:spcBef>
                <a:spcPts val="2200"/>
              </a:spcBef>
              <a:spcAft>
                <a:spcPts val="0"/>
              </a:spcAft>
              <a:buClr>
                <a:srgbClr val="434343"/>
              </a:buClr>
              <a:buSzPts val="800"/>
              <a:buNone/>
              <a:defRPr sz="800">
                <a:solidFill>
                  <a:srgbClr val="434343"/>
                </a:solidFill>
              </a:defRPr>
            </a:lvl4pPr>
            <a:lvl5pPr lvl="4" rtl="0">
              <a:lnSpc>
                <a:spcPct val="100000"/>
              </a:lnSpc>
              <a:spcBef>
                <a:spcPts val="2200"/>
              </a:spcBef>
              <a:spcAft>
                <a:spcPts val="0"/>
              </a:spcAft>
              <a:buClr>
                <a:srgbClr val="434343"/>
              </a:buClr>
              <a:buSzPts val="800"/>
              <a:buNone/>
              <a:defRPr sz="800">
                <a:solidFill>
                  <a:srgbClr val="434343"/>
                </a:solidFill>
              </a:defRPr>
            </a:lvl5pPr>
            <a:lvl6pPr lvl="5" rtl="0">
              <a:lnSpc>
                <a:spcPct val="100000"/>
              </a:lnSpc>
              <a:spcBef>
                <a:spcPts val="2200"/>
              </a:spcBef>
              <a:spcAft>
                <a:spcPts val="0"/>
              </a:spcAft>
              <a:buClr>
                <a:srgbClr val="434343"/>
              </a:buClr>
              <a:buSzPts val="800"/>
              <a:buNone/>
              <a:defRPr sz="800">
                <a:solidFill>
                  <a:srgbClr val="434343"/>
                </a:solidFill>
              </a:defRPr>
            </a:lvl6pPr>
            <a:lvl7pPr lvl="6" rtl="0">
              <a:lnSpc>
                <a:spcPct val="100000"/>
              </a:lnSpc>
              <a:spcBef>
                <a:spcPts val="2200"/>
              </a:spcBef>
              <a:spcAft>
                <a:spcPts val="0"/>
              </a:spcAft>
              <a:buClr>
                <a:srgbClr val="434343"/>
              </a:buClr>
              <a:buSzPts val="800"/>
              <a:buNone/>
              <a:defRPr sz="800">
                <a:solidFill>
                  <a:srgbClr val="434343"/>
                </a:solidFill>
              </a:defRPr>
            </a:lvl7pPr>
            <a:lvl8pPr lvl="7" rtl="0">
              <a:lnSpc>
                <a:spcPct val="100000"/>
              </a:lnSpc>
              <a:spcBef>
                <a:spcPts val="2200"/>
              </a:spcBef>
              <a:spcAft>
                <a:spcPts val="0"/>
              </a:spcAft>
              <a:buClr>
                <a:srgbClr val="434343"/>
              </a:buClr>
              <a:buSzPts val="800"/>
              <a:buNone/>
              <a:defRPr sz="800">
                <a:solidFill>
                  <a:srgbClr val="434343"/>
                </a:solidFill>
              </a:defRPr>
            </a:lvl8pPr>
            <a:lvl9pPr lvl="8" rtl="0">
              <a:lnSpc>
                <a:spcPct val="100000"/>
              </a:lnSpc>
              <a:spcBef>
                <a:spcPts val="2200"/>
              </a:spcBef>
              <a:spcAft>
                <a:spcPts val="0"/>
              </a:spcAft>
              <a:buClr>
                <a:srgbClr val="434343"/>
              </a:buClr>
              <a:buSzPts val="800"/>
              <a:buNone/>
              <a:defRPr sz="800">
                <a:solidFill>
                  <a:srgbClr val="434343"/>
                </a:solidFill>
              </a:defRPr>
            </a:lvl9pPr>
          </a:lstStyle>
          <a:p/>
        </p:txBody>
      </p:sp>
      <p:sp>
        <p:nvSpPr>
          <p:cNvPr id="493" name="Google Shape;493;p56"/>
          <p:cNvSpPr txBox="1"/>
          <p:nvPr>
            <p:ph idx="5" type="subTitle"/>
          </p:nvPr>
        </p:nvSpPr>
        <p:spPr>
          <a:xfrm>
            <a:off x="6122802" y="4581025"/>
            <a:ext cx="1638900" cy="359400"/>
          </a:xfrm>
          <a:prstGeom prst="rect">
            <a:avLst/>
          </a:prstGeom>
        </p:spPr>
        <p:txBody>
          <a:bodyPr anchorCtr="0" anchor="t" bIns="91425" lIns="91425" spcFirstLastPara="1" rIns="91425" wrap="square" tIns="91425">
            <a:noAutofit/>
          </a:bodyPr>
          <a:lstStyle>
            <a:lvl1pPr lvl="0" rtl="0">
              <a:lnSpc>
                <a:spcPct val="100000"/>
              </a:lnSpc>
              <a:spcBef>
                <a:spcPts val="2200"/>
              </a:spcBef>
              <a:spcAft>
                <a:spcPts val="0"/>
              </a:spcAft>
              <a:buClr>
                <a:srgbClr val="434343"/>
              </a:buClr>
              <a:buSzPts val="800"/>
              <a:buNone/>
              <a:defRPr sz="800">
                <a:solidFill>
                  <a:srgbClr val="434343"/>
                </a:solidFill>
              </a:defRPr>
            </a:lvl1pPr>
            <a:lvl2pPr lvl="1" rtl="0">
              <a:lnSpc>
                <a:spcPct val="100000"/>
              </a:lnSpc>
              <a:spcBef>
                <a:spcPts val="2200"/>
              </a:spcBef>
              <a:spcAft>
                <a:spcPts val="0"/>
              </a:spcAft>
              <a:buClr>
                <a:srgbClr val="434343"/>
              </a:buClr>
              <a:buSzPts val="800"/>
              <a:buNone/>
              <a:defRPr sz="800">
                <a:solidFill>
                  <a:srgbClr val="434343"/>
                </a:solidFill>
              </a:defRPr>
            </a:lvl2pPr>
            <a:lvl3pPr lvl="2" rtl="0">
              <a:lnSpc>
                <a:spcPct val="100000"/>
              </a:lnSpc>
              <a:spcBef>
                <a:spcPts val="2200"/>
              </a:spcBef>
              <a:spcAft>
                <a:spcPts val="0"/>
              </a:spcAft>
              <a:buClr>
                <a:srgbClr val="434343"/>
              </a:buClr>
              <a:buSzPts val="800"/>
              <a:buNone/>
              <a:defRPr sz="800">
                <a:solidFill>
                  <a:srgbClr val="434343"/>
                </a:solidFill>
              </a:defRPr>
            </a:lvl3pPr>
            <a:lvl4pPr lvl="3" rtl="0">
              <a:lnSpc>
                <a:spcPct val="100000"/>
              </a:lnSpc>
              <a:spcBef>
                <a:spcPts val="2200"/>
              </a:spcBef>
              <a:spcAft>
                <a:spcPts val="0"/>
              </a:spcAft>
              <a:buClr>
                <a:srgbClr val="434343"/>
              </a:buClr>
              <a:buSzPts val="800"/>
              <a:buNone/>
              <a:defRPr sz="800">
                <a:solidFill>
                  <a:srgbClr val="434343"/>
                </a:solidFill>
              </a:defRPr>
            </a:lvl4pPr>
            <a:lvl5pPr lvl="4" rtl="0">
              <a:lnSpc>
                <a:spcPct val="100000"/>
              </a:lnSpc>
              <a:spcBef>
                <a:spcPts val="2200"/>
              </a:spcBef>
              <a:spcAft>
                <a:spcPts val="0"/>
              </a:spcAft>
              <a:buClr>
                <a:srgbClr val="434343"/>
              </a:buClr>
              <a:buSzPts val="800"/>
              <a:buNone/>
              <a:defRPr sz="800">
                <a:solidFill>
                  <a:srgbClr val="434343"/>
                </a:solidFill>
              </a:defRPr>
            </a:lvl5pPr>
            <a:lvl6pPr lvl="5" rtl="0">
              <a:lnSpc>
                <a:spcPct val="100000"/>
              </a:lnSpc>
              <a:spcBef>
                <a:spcPts val="2200"/>
              </a:spcBef>
              <a:spcAft>
                <a:spcPts val="0"/>
              </a:spcAft>
              <a:buClr>
                <a:srgbClr val="434343"/>
              </a:buClr>
              <a:buSzPts val="800"/>
              <a:buNone/>
              <a:defRPr sz="800">
                <a:solidFill>
                  <a:srgbClr val="434343"/>
                </a:solidFill>
              </a:defRPr>
            </a:lvl6pPr>
            <a:lvl7pPr lvl="6" rtl="0">
              <a:lnSpc>
                <a:spcPct val="100000"/>
              </a:lnSpc>
              <a:spcBef>
                <a:spcPts val="2200"/>
              </a:spcBef>
              <a:spcAft>
                <a:spcPts val="0"/>
              </a:spcAft>
              <a:buClr>
                <a:srgbClr val="434343"/>
              </a:buClr>
              <a:buSzPts val="800"/>
              <a:buNone/>
              <a:defRPr sz="800">
                <a:solidFill>
                  <a:srgbClr val="434343"/>
                </a:solidFill>
              </a:defRPr>
            </a:lvl7pPr>
            <a:lvl8pPr lvl="7" rtl="0">
              <a:lnSpc>
                <a:spcPct val="100000"/>
              </a:lnSpc>
              <a:spcBef>
                <a:spcPts val="2200"/>
              </a:spcBef>
              <a:spcAft>
                <a:spcPts val="0"/>
              </a:spcAft>
              <a:buClr>
                <a:srgbClr val="434343"/>
              </a:buClr>
              <a:buSzPts val="800"/>
              <a:buNone/>
              <a:defRPr sz="800">
                <a:solidFill>
                  <a:srgbClr val="434343"/>
                </a:solidFill>
              </a:defRPr>
            </a:lvl8pPr>
            <a:lvl9pPr lvl="8" rtl="0">
              <a:lnSpc>
                <a:spcPct val="100000"/>
              </a:lnSpc>
              <a:spcBef>
                <a:spcPts val="2200"/>
              </a:spcBef>
              <a:spcAft>
                <a:spcPts val="0"/>
              </a:spcAft>
              <a:buClr>
                <a:srgbClr val="434343"/>
              </a:buClr>
              <a:buSzPts val="800"/>
              <a:buNone/>
              <a:defRPr sz="800">
                <a:solidFill>
                  <a:srgbClr val="434343"/>
                </a:solidFill>
              </a:defRPr>
            </a:lvl9pPr>
          </a:lstStyle>
          <a:p/>
        </p:txBody>
      </p:sp>
    </p:spTree>
  </p:cSld>
  <p:clrMapOvr>
    <a:masterClrMapping/>
  </p:clrMapOvr>
  <p:extLst>
    <p:ext uri="{DCECCB84-F9BA-43D5-87BE-67443E8EF086}">
      <p15:sldGuideLst>
        <p15:guide id="1" orient="horz" pos="432">
          <p15:clr>
            <a:srgbClr val="FA7B17"/>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44" Type="http://schemas.openxmlformats.org/officeDocument/2006/relationships/theme" Target="../theme/theme3.xml"/><Relationship Id="rId21" Type="http://schemas.openxmlformats.org/officeDocument/2006/relationships/slideLayout" Target="../slideLayouts/slideLayout32.xml"/><Relationship Id="rId43" Type="http://schemas.openxmlformats.org/officeDocument/2006/relationships/slideLayout" Target="../slideLayouts/slideLayout54.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 name="Shape 50"/>
        <p:cNvGrpSpPr/>
        <p:nvPr/>
      </p:nvGrpSpPr>
      <p:grpSpPr>
        <a:xfrm>
          <a:off x="0" y="0"/>
          <a:ext cx="0" cy="0"/>
          <a:chOff x="0" y="0"/>
          <a:chExt cx="0" cy="0"/>
        </a:xfrm>
      </p:grpSpPr>
      <p:sp>
        <p:nvSpPr>
          <p:cNvPr id="51" name="Google Shape;51;p13"/>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52" name="Google Shape;52;p13"/>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3" name="Google Shape;53;p1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57"/>
          <p:cNvSpPr txBox="1"/>
          <p:nvPr>
            <p:ph type="title"/>
          </p:nvPr>
        </p:nvSpPr>
        <p:spPr>
          <a:xfrm>
            <a:off x="962188" y="2048788"/>
            <a:ext cx="7877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Kubelet State of the State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66"/>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830" name="Google Shape;830;p66"/>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831" name="Google Shape;831;p66"/>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832" name="Google Shape;832;p66"/>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833" name="Google Shape;833;p66"/>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834" name="Google Shape;834;p66"/>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835" name="Google Shape;835;p66"/>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836" name="Google Shape;836;p66"/>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837" name="Google Shape;837;p66"/>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838" name="Google Shape;838;p66"/>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839" name="Google Shape;839;p66"/>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840" name="Google Shape;840;p66"/>
          <p:cNvCxnSpPr>
            <a:stCxn id="829" idx="3"/>
            <a:endCxn id="830"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841" name="Google Shape;841;p66"/>
          <p:cNvCxnSpPr>
            <a:stCxn id="830" idx="3"/>
            <a:endCxn id="831"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842" name="Google Shape;842;p66"/>
          <p:cNvCxnSpPr>
            <a:stCxn id="838" idx="2"/>
            <a:endCxn id="839"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843" name="Google Shape;843;p66"/>
          <p:cNvCxnSpPr>
            <a:stCxn id="837" idx="3"/>
            <a:endCxn id="839"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844" name="Google Shape;844;p66"/>
          <p:cNvCxnSpPr>
            <a:stCxn id="839" idx="3"/>
            <a:endCxn id="829"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845" name="Google Shape;845;p66"/>
          <p:cNvCxnSpPr>
            <a:stCxn id="836" idx="1"/>
            <a:endCxn id="837" idx="2"/>
          </p:cNvCxnSpPr>
          <p:nvPr/>
        </p:nvCxnSpPr>
        <p:spPr>
          <a:xfrm rot="10800000">
            <a:off x="893200" y="3416825"/>
            <a:ext cx="2076600" cy="779700"/>
          </a:xfrm>
          <a:prstGeom prst="curvedConnector2">
            <a:avLst/>
          </a:prstGeom>
          <a:noFill/>
          <a:ln cap="flat" cmpd="sng" w="9525">
            <a:solidFill>
              <a:schemeClr val="dk2"/>
            </a:solidFill>
            <a:prstDash val="solid"/>
            <a:round/>
            <a:headEnd len="med" w="med" type="none"/>
            <a:tailEnd len="med" w="med" type="triangle"/>
          </a:ln>
        </p:spPr>
      </p:cxnSp>
      <p:sp>
        <p:nvSpPr>
          <p:cNvPr id="846" name="Google Shape;846;p66"/>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847" name="Google Shape;847;p66"/>
          <p:cNvCxnSpPr>
            <a:stCxn id="831" idx="2"/>
            <a:endCxn id="846"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848" name="Google Shape;848;p66"/>
          <p:cNvCxnSpPr>
            <a:stCxn id="846" idx="1"/>
            <a:endCxn id="836"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cxnSp>
        <p:nvCxnSpPr>
          <p:cNvPr id="849" name="Google Shape;849;p66"/>
          <p:cNvCxnSpPr>
            <a:stCxn id="831" idx="3"/>
            <a:endCxn id="833"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850" name="Google Shape;850;p66"/>
          <p:cNvCxnSpPr>
            <a:stCxn id="833" idx="2"/>
            <a:endCxn id="834"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851" name="Google Shape;851;p66"/>
          <p:cNvCxnSpPr>
            <a:stCxn id="831" idx="3"/>
            <a:endCxn id="834"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852" name="Google Shape;852;p66"/>
          <p:cNvCxnSpPr>
            <a:stCxn id="831" idx="3"/>
            <a:endCxn id="835"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853" name="Google Shape;853;p66"/>
          <p:cNvCxnSpPr>
            <a:stCxn id="834" idx="3"/>
            <a:endCxn id="832"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854" name="Google Shape;854;p66"/>
          <p:cNvCxnSpPr>
            <a:stCxn id="835" idx="3"/>
            <a:endCxn id="832"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sp>
        <p:nvSpPr>
          <p:cNvPr id="855" name="Google Shape;855;p66"/>
          <p:cNvSpPr txBox="1"/>
          <p:nvPr/>
        </p:nvSpPr>
        <p:spPr>
          <a:xfrm>
            <a:off x="4619500" y="1871275"/>
            <a:ext cx="1059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HandlePodCleanups needs to be able to run admission</a:t>
            </a:r>
            <a:endParaRPr sz="700">
              <a:latin typeface="Google Sans"/>
              <a:ea typeface="Google Sans"/>
              <a:cs typeface="Google Sans"/>
              <a:sym typeface="Google Sans"/>
            </a:endParaRPr>
          </a:p>
        </p:txBody>
      </p:sp>
      <p:sp>
        <p:nvSpPr>
          <p:cNvPr id="856" name="Google Shape;856;p66"/>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857" name="Google Shape;857;p66"/>
          <p:cNvCxnSpPr>
            <a:stCxn id="829" idx="0"/>
            <a:endCxn id="856" idx="1"/>
          </p:cNvCxnSpPr>
          <p:nvPr/>
        </p:nvCxnSpPr>
        <p:spPr>
          <a:xfrm rot="-5400000">
            <a:off x="3094600" y="1578175"/>
            <a:ext cx="1402500" cy="834000"/>
          </a:xfrm>
          <a:prstGeom prst="curvedConnector2">
            <a:avLst/>
          </a:prstGeom>
          <a:noFill/>
          <a:ln cap="flat" cmpd="sng" w="9525">
            <a:solidFill>
              <a:schemeClr val="dk2"/>
            </a:solidFill>
            <a:prstDash val="solid"/>
            <a:round/>
            <a:headEnd len="med" w="med" type="none"/>
            <a:tailEnd len="med" w="med" type="triangle"/>
          </a:ln>
        </p:spPr>
      </p:cxnSp>
      <p:cxnSp>
        <p:nvCxnSpPr>
          <p:cNvPr id="858" name="Google Shape;858;p66"/>
          <p:cNvCxnSpPr>
            <a:stCxn id="856" idx="3"/>
            <a:endCxn id="831" idx="0"/>
          </p:cNvCxnSpPr>
          <p:nvPr/>
        </p:nvCxnSpPr>
        <p:spPr>
          <a:xfrm>
            <a:off x="5030800" y="1293850"/>
            <a:ext cx="834000" cy="1402500"/>
          </a:xfrm>
          <a:prstGeom prst="curvedConnector2">
            <a:avLst/>
          </a:prstGeom>
          <a:noFill/>
          <a:ln cap="flat" cmpd="sng" w="9525">
            <a:solidFill>
              <a:schemeClr val="dk2"/>
            </a:solidFill>
            <a:prstDash val="solid"/>
            <a:round/>
            <a:headEnd len="med" w="med" type="none"/>
            <a:tailEnd len="med" w="med" type="triangle"/>
          </a:ln>
        </p:spPr>
      </p:cxnSp>
      <p:sp>
        <p:nvSpPr>
          <p:cNvPr id="859" name="Google Shape;859;p66"/>
          <p:cNvSpPr txBox="1"/>
          <p:nvPr/>
        </p:nvSpPr>
        <p:spPr>
          <a:xfrm>
            <a:off x="2676450" y="986050"/>
            <a:ext cx="1295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Static updated pods can be restarted o(minutes) after they are admitted</a:t>
            </a:r>
            <a:endParaRPr sz="700">
              <a:latin typeface="Google Sans"/>
              <a:ea typeface="Google Sans"/>
              <a:cs typeface="Google Sans"/>
              <a:sym typeface="Google Sans"/>
            </a:endParaRPr>
          </a:p>
        </p:txBody>
      </p:sp>
      <p:sp>
        <p:nvSpPr>
          <p:cNvPr id="860" name="Google Shape;860;p66"/>
          <p:cNvSpPr txBox="1"/>
          <p:nvPr/>
        </p:nvSpPr>
        <p:spPr>
          <a:xfrm>
            <a:off x="311900" y="222525"/>
            <a:ext cx="7268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Problem 7: Static pod updates double consume resources</a:t>
            </a:r>
            <a:endParaRPr sz="1800">
              <a:latin typeface="Google Sans"/>
              <a:ea typeface="Google Sans"/>
              <a:cs typeface="Google Sans"/>
              <a:sym typeface="Google Sans"/>
            </a:endParaRPr>
          </a:p>
        </p:txBody>
      </p:sp>
      <p:cxnSp>
        <p:nvCxnSpPr>
          <p:cNvPr id="861" name="Google Shape;861;p66"/>
          <p:cNvCxnSpPr>
            <a:stCxn id="834" idx="1"/>
            <a:endCxn id="856" idx="3"/>
          </p:cNvCxnSpPr>
          <p:nvPr/>
        </p:nvCxnSpPr>
        <p:spPr>
          <a:xfrm rot="10800000">
            <a:off x="5030800" y="1293775"/>
            <a:ext cx="1667700" cy="1762800"/>
          </a:xfrm>
          <a:prstGeom prst="curvedConnector3">
            <a:avLst>
              <a:gd fmla="val 28605" name="adj1"/>
            </a:avLst>
          </a:prstGeom>
          <a:noFill/>
          <a:ln cap="flat" cmpd="sng" w="9525">
            <a:solidFill>
              <a:schemeClr val="dk2"/>
            </a:solidFill>
            <a:prstDash val="solid"/>
            <a:round/>
            <a:headEnd len="med" w="med" type="none"/>
            <a:tailEnd len="med" w="med" type="none"/>
          </a:ln>
        </p:spPr>
      </p:cxnSp>
      <p:cxnSp>
        <p:nvCxnSpPr>
          <p:cNvPr id="862" name="Google Shape;862;p66"/>
          <p:cNvCxnSpPr>
            <a:stCxn id="856" idx="2"/>
            <a:endCxn id="830" idx="0"/>
          </p:cNvCxnSpPr>
          <p:nvPr/>
        </p:nvCxnSpPr>
        <p:spPr>
          <a:xfrm>
            <a:off x="4621750" y="1654000"/>
            <a:ext cx="0" cy="1042500"/>
          </a:xfrm>
          <a:prstGeom prst="straightConnector1">
            <a:avLst/>
          </a:prstGeom>
          <a:noFill/>
          <a:ln cap="flat" cmpd="sng" w="38100">
            <a:solidFill>
              <a:schemeClr val="accent4"/>
            </a:solidFill>
            <a:prstDash val="solid"/>
            <a:round/>
            <a:headEnd len="med" w="med" type="none"/>
            <a:tailEnd len="med" w="med" type="triangle"/>
          </a:ln>
        </p:spPr>
      </p:cxnSp>
      <p:cxnSp>
        <p:nvCxnSpPr>
          <p:cNvPr id="863" name="Google Shape;863;p66"/>
          <p:cNvCxnSpPr/>
          <p:nvPr/>
        </p:nvCxnSpPr>
        <p:spPr>
          <a:xfrm flipH="1" rot="-5400000">
            <a:off x="5242900" y="2075275"/>
            <a:ext cx="600" cy="1242900"/>
          </a:xfrm>
          <a:prstGeom prst="curvedConnector3">
            <a:avLst>
              <a:gd fmla="val -39687500" name="adj1"/>
            </a:avLst>
          </a:prstGeom>
          <a:noFill/>
          <a:ln cap="flat" cmpd="sng" w="38100">
            <a:solidFill>
              <a:schemeClr val="accent4"/>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sp>
        <p:nvSpPr>
          <p:cNvPr id="868" name="Google Shape;868;p67"/>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869" name="Google Shape;869;p67"/>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870" name="Google Shape;870;p67"/>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871" name="Google Shape;871;p67"/>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872" name="Google Shape;872;p67"/>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873" name="Google Shape;873;p67"/>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874" name="Google Shape;874;p67"/>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875" name="Google Shape;875;p67"/>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876" name="Google Shape;876;p67"/>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877" name="Google Shape;877;p67"/>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878" name="Google Shape;878;p67"/>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879" name="Google Shape;879;p67"/>
          <p:cNvCxnSpPr>
            <a:stCxn id="868" idx="3"/>
            <a:endCxn id="869"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880" name="Google Shape;880;p67"/>
          <p:cNvCxnSpPr>
            <a:stCxn id="869" idx="3"/>
            <a:endCxn id="870"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881" name="Google Shape;881;p67"/>
          <p:cNvCxnSpPr>
            <a:stCxn id="877" idx="2"/>
            <a:endCxn id="878"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882" name="Google Shape;882;p67"/>
          <p:cNvCxnSpPr>
            <a:stCxn id="876" idx="3"/>
            <a:endCxn id="878"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883" name="Google Shape;883;p67"/>
          <p:cNvCxnSpPr>
            <a:stCxn id="878" idx="3"/>
            <a:endCxn id="868"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884" name="Google Shape;884;p67"/>
          <p:cNvCxnSpPr>
            <a:stCxn id="875" idx="1"/>
            <a:endCxn id="876" idx="2"/>
          </p:cNvCxnSpPr>
          <p:nvPr/>
        </p:nvCxnSpPr>
        <p:spPr>
          <a:xfrm rot="10800000">
            <a:off x="893200" y="3416825"/>
            <a:ext cx="2076600" cy="779700"/>
          </a:xfrm>
          <a:prstGeom prst="curvedConnector2">
            <a:avLst/>
          </a:prstGeom>
          <a:noFill/>
          <a:ln cap="flat" cmpd="sng" w="9525">
            <a:solidFill>
              <a:schemeClr val="dk2"/>
            </a:solidFill>
            <a:prstDash val="solid"/>
            <a:round/>
            <a:headEnd len="med" w="med" type="none"/>
            <a:tailEnd len="med" w="med" type="triangle"/>
          </a:ln>
        </p:spPr>
      </p:cxnSp>
      <p:sp>
        <p:nvSpPr>
          <p:cNvPr id="885" name="Google Shape;885;p67"/>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886" name="Google Shape;886;p67"/>
          <p:cNvCxnSpPr>
            <a:stCxn id="870" idx="2"/>
            <a:endCxn id="885"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887" name="Google Shape;887;p67"/>
          <p:cNvCxnSpPr>
            <a:stCxn id="885" idx="1"/>
            <a:endCxn id="875"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cxnSp>
        <p:nvCxnSpPr>
          <p:cNvPr id="888" name="Google Shape;888;p67"/>
          <p:cNvCxnSpPr>
            <a:stCxn id="870" idx="3"/>
            <a:endCxn id="872"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889" name="Google Shape;889;p67"/>
          <p:cNvCxnSpPr>
            <a:stCxn id="872" idx="2"/>
            <a:endCxn id="873"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890" name="Google Shape;890;p67"/>
          <p:cNvCxnSpPr>
            <a:stCxn id="870" idx="3"/>
            <a:endCxn id="873"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891" name="Google Shape;891;p67"/>
          <p:cNvCxnSpPr>
            <a:stCxn id="870" idx="3"/>
            <a:endCxn id="874"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892" name="Google Shape;892;p67"/>
          <p:cNvCxnSpPr>
            <a:stCxn id="873" idx="3"/>
            <a:endCxn id="871"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893" name="Google Shape;893;p67"/>
          <p:cNvCxnSpPr>
            <a:stCxn id="874" idx="3"/>
            <a:endCxn id="871"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sp>
        <p:nvSpPr>
          <p:cNvPr id="894" name="Google Shape;894;p67"/>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895" name="Google Shape;895;p67"/>
          <p:cNvCxnSpPr>
            <a:stCxn id="868" idx="0"/>
            <a:endCxn id="894" idx="1"/>
          </p:cNvCxnSpPr>
          <p:nvPr/>
        </p:nvCxnSpPr>
        <p:spPr>
          <a:xfrm rot="-5400000">
            <a:off x="3094600" y="1578175"/>
            <a:ext cx="1402500" cy="834000"/>
          </a:xfrm>
          <a:prstGeom prst="curvedConnector2">
            <a:avLst/>
          </a:prstGeom>
          <a:noFill/>
          <a:ln cap="flat" cmpd="sng" w="9525">
            <a:solidFill>
              <a:schemeClr val="dk2"/>
            </a:solidFill>
            <a:prstDash val="solid"/>
            <a:round/>
            <a:headEnd len="med" w="med" type="none"/>
            <a:tailEnd len="med" w="med" type="triangle"/>
          </a:ln>
        </p:spPr>
      </p:cxnSp>
      <p:cxnSp>
        <p:nvCxnSpPr>
          <p:cNvPr id="896" name="Google Shape;896;p67"/>
          <p:cNvCxnSpPr>
            <a:stCxn id="894" idx="3"/>
            <a:endCxn id="870" idx="0"/>
          </p:cNvCxnSpPr>
          <p:nvPr/>
        </p:nvCxnSpPr>
        <p:spPr>
          <a:xfrm>
            <a:off x="5030800" y="1293850"/>
            <a:ext cx="834000" cy="1402500"/>
          </a:xfrm>
          <a:prstGeom prst="curvedConnector2">
            <a:avLst/>
          </a:prstGeom>
          <a:noFill/>
          <a:ln cap="flat" cmpd="sng" w="9525">
            <a:solidFill>
              <a:schemeClr val="dk2"/>
            </a:solidFill>
            <a:prstDash val="solid"/>
            <a:round/>
            <a:headEnd len="med" w="med" type="none"/>
            <a:tailEnd len="med" w="med" type="triangle"/>
          </a:ln>
        </p:spPr>
      </p:cxnSp>
      <p:sp>
        <p:nvSpPr>
          <p:cNvPr id="897" name="Google Shape;897;p67"/>
          <p:cNvSpPr txBox="1"/>
          <p:nvPr/>
        </p:nvSpPr>
        <p:spPr>
          <a:xfrm>
            <a:off x="3466750" y="2425488"/>
            <a:ext cx="12951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Resizing a pod can fail</a:t>
            </a:r>
            <a:endParaRPr sz="700">
              <a:latin typeface="Google Sans"/>
              <a:ea typeface="Google Sans"/>
              <a:cs typeface="Google Sans"/>
              <a:sym typeface="Google Sans"/>
            </a:endParaRPr>
          </a:p>
        </p:txBody>
      </p:sp>
      <p:sp>
        <p:nvSpPr>
          <p:cNvPr id="898" name="Google Shape;898;p67"/>
          <p:cNvSpPr txBox="1"/>
          <p:nvPr/>
        </p:nvSpPr>
        <p:spPr>
          <a:xfrm>
            <a:off x="311900" y="222525"/>
            <a:ext cx="7988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Problem 8: Pod spec changes must pass admission and preempt</a:t>
            </a:r>
            <a:endParaRPr sz="1800">
              <a:latin typeface="Google Sans"/>
              <a:ea typeface="Google Sans"/>
              <a:cs typeface="Google Sans"/>
              <a:sym typeface="Google Sans"/>
            </a:endParaRPr>
          </a:p>
        </p:txBody>
      </p:sp>
      <p:cxnSp>
        <p:nvCxnSpPr>
          <p:cNvPr id="899" name="Google Shape;899;p67"/>
          <p:cNvCxnSpPr>
            <a:stCxn id="873" idx="1"/>
            <a:endCxn id="894" idx="3"/>
          </p:cNvCxnSpPr>
          <p:nvPr/>
        </p:nvCxnSpPr>
        <p:spPr>
          <a:xfrm rot="10800000">
            <a:off x="5030800" y="1293775"/>
            <a:ext cx="1667700" cy="1762800"/>
          </a:xfrm>
          <a:prstGeom prst="curvedConnector3">
            <a:avLst>
              <a:gd fmla="val 28605" name="adj1"/>
            </a:avLst>
          </a:prstGeom>
          <a:noFill/>
          <a:ln cap="flat" cmpd="sng" w="9525">
            <a:solidFill>
              <a:schemeClr val="dk2"/>
            </a:solidFill>
            <a:prstDash val="solid"/>
            <a:round/>
            <a:headEnd len="med" w="med" type="none"/>
            <a:tailEnd len="med" w="med" type="none"/>
          </a:ln>
        </p:spPr>
      </p:cxnSp>
      <p:cxnSp>
        <p:nvCxnSpPr>
          <p:cNvPr id="900" name="Google Shape;900;p67"/>
          <p:cNvCxnSpPr>
            <a:stCxn id="894" idx="2"/>
            <a:endCxn id="869" idx="0"/>
          </p:cNvCxnSpPr>
          <p:nvPr/>
        </p:nvCxnSpPr>
        <p:spPr>
          <a:xfrm>
            <a:off x="4621750" y="1654000"/>
            <a:ext cx="0" cy="1042500"/>
          </a:xfrm>
          <a:prstGeom prst="straightConnector1">
            <a:avLst/>
          </a:prstGeom>
          <a:noFill/>
          <a:ln cap="flat" cmpd="sng" w="9525">
            <a:solidFill>
              <a:schemeClr val="dk2"/>
            </a:solidFill>
            <a:prstDash val="solid"/>
            <a:round/>
            <a:headEnd len="med" w="med" type="none"/>
            <a:tailEnd len="med" w="med" type="triangle"/>
          </a:ln>
        </p:spPr>
      </p:cxnSp>
      <p:cxnSp>
        <p:nvCxnSpPr>
          <p:cNvPr id="901" name="Google Shape;901;p67"/>
          <p:cNvCxnSpPr>
            <a:stCxn id="870" idx="0"/>
            <a:endCxn id="869" idx="0"/>
          </p:cNvCxnSpPr>
          <p:nvPr/>
        </p:nvCxnSpPr>
        <p:spPr>
          <a:xfrm rot="5400000">
            <a:off x="5242900" y="2075275"/>
            <a:ext cx="600" cy="1242900"/>
          </a:xfrm>
          <a:prstGeom prst="curvedConnector3">
            <a:avLst>
              <a:gd fmla="val -39687500" name="adj1"/>
            </a:avLst>
          </a:prstGeom>
          <a:noFill/>
          <a:ln cap="flat" cmpd="sng" w="9525">
            <a:solidFill>
              <a:schemeClr val="dk2"/>
            </a:solidFill>
            <a:prstDash val="solid"/>
            <a:round/>
            <a:headEnd len="med" w="med" type="triangle"/>
            <a:tailEnd len="med" w="med" type="none"/>
          </a:ln>
        </p:spPr>
      </p:cxnSp>
      <p:sp>
        <p:nvSpPr>
          <p:cNvPr id="902" name="Google Shape;902;p67"/>
          <p:cNvSpPr txBox="1"/>
          <p:nvPr/>
        </p:nvSpPr>
        <p:spPr>
          <a:xfrm>
            <a:off x="4685650" y="1802200"/>
            <a:ext cx="10068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Static pods must be able to restart over admitted api pods</a:t>
            </a:r>
            <a:endParaRPr sz="700">
              <a:latin typeface="Google Sans"/>
              <a:ea typeface="Google Sans"/>
              <a:cs typeface="Google Sans"/>
              <a:sym typeface="Google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68"/>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908" name="Google Shape;908;p68"/>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909" name="Google Shape;909;p68"/>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910" name="Google Shape;910;p68"/>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911" name="Google Shape;911;p68"/>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912" name="Google Shape;912;p68"/>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913" name="Google Shape;913;p68"/>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914" name="Google Shape;914;p68"/>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915" name="Google Shape;915;p68"/>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916" name="Google Shape;916;p68"/>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917" name="Google Shape;917;p68"/>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918" name="Google Shape;918;p68"/>
          <p:cNvCxnSpPr>
            <a:stCxn id="907" idx="3"/>
            <a:endCxn id="908"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919" name="Google Shape;919;p68"/>
          <p:cNvCxnSpPr>
            <a:stCxn id="908" idx="3"/>
            <a:endCxn id="909"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920" name="Google Shape;920;p68"/>
          <p:cNvCxnSpPr>
            <a:stCxn id="916" idx="2"/>
            <a:endCxn id="917"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921" name="Google Shape;921;p68"/>
          <p:cNvCxnSpPr>
            <a:stCxn id="915" idx="3"/>
            <a:endCxn id="917"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922" name="Google Shape;922;p68"/>
          <p:cNvCxnSpPr>
            <a:stCxn id="917" idx="3"/>
            <a:endCxn id="907"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923" name="Google Shape;923;p68"/>
          <p:cNvCxnSpPr>
            <a:stCxn id="914" idx="1"/>
            <a:endCxn id="915" idx="2"/>
          </p:cNvCxnSpPr>
          <p:nvPr/>
        </p:nvCxnSpPr>
        <p:spPr>
          <a:xfrm rot="10800000">
            <a:off x="893200" y="3416825"/>
            <a:ext cx="2076600" cy="779700"/>
          </a:xfrm>
          <a:prstGeom prst="curvedConnector2">
            <a:avLst/>
          </a:prstGeom>
          <a:noFill/>
          <a:ln cap="flat" cmpd="sng" w="38100">
            <a:solidFill>
              <a:schemeClr val="accent4"/>
            </a:solidFill>
            <a:prstDash val="solid"/>
            <a:round/>
            <a:headEnd len="med" w="med" type="none"/>
            <a:tailEnd len="med" w="med" type="triangle"/>
          </a:ln>
        </p:spPr>
      </p:cxnSp>
      <p:sp>
        <p:nvSpPr>
          <p:cNvPr id="924" name="Google Shape;924;p68"/>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925" name="Google Shape;925;p68"/>
          <p:cNvCxnSpPr>
            <a:stCxn id="909" idx="2"/>
            <a:endCxn id="924" idx="0"/>
          </p:cNvCxnSpPr>
          <p:nvPr/>
        </p:nvCxnSpPr>
        <p:spPr>
          <a:xfrm>
            <a:off x="5864650" y="3416725"/>
            <a:ext cx="0" cy="419700"/>
          </a:xfrm>
          <a:prstGeom prst="straightConnector1">
            <a:avLst/>
          </a:prstGeom>
          <a:noFill/>
          <a:ln cap="flat" cmpd="sng" w="38100">
            <a:solidFill>
              <a:schemeClr val="accent4"/>
            </a:solidFill>
            <a:prstDash val="solid"/>
            <a:round/>
            <a:headEnd len="med" w="med" type="none"/>
            <a:tailEnd len="med" w="med" type="triangle"/>
          </a:ln>
        </p:spPr>
      </p:cxnSp>
      <p:cxnSp>
        <p:nvCxnSpPr>
          <p:cNvPr id="926" name="Google Shape;926;p68"/>
          <p:cNvCxnSpPr>
            <a:stCxn id="924" idx="1"/>
            <a:endCxn id="914" idx="3"/>
          </p:cNvCxnSpPr>
          <p:nvPr/>
        </p:nvCxnSpPr>
        <p:spPr>
          <a:xfrm rot="10800000">
            <a:off x="3787900" y="4196525"/>
            <a:ext cx="1667700" cy="0"/>
          </a:xfrm>
          <a:prstGeom prst="straightConnector1">
            <a:avLst/>
          </a:prstGeom>
          <a:noFill/>
          <a:ln cap="flat" cmpd="sng" w="38100">
            <a:solidFill>
              <a:schemeClr val="accent4"/>
            </a:solidFill>
            <a:prstDash val="solid"/>
            <a:round/>
            <a:headEnd len="med" w="med" type="none"/>
            <a:tailEnd len="med" w="med" type="triangle"/>
          </a:ln>
        </p:spPr>
      </p:cxnSp>
      <p:cxnSp>
        <p:nvCxnSpPr>
          <p:cNvPr id="927" name="Google Shape;927;p68"/>
          <p:cNvCxnSpPr>
            <a:stCxn id="909" idx="3"/>
            <a:endCxn id="911"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928" name="Google Shape;928;p68"/>
          <p:cNvCxnSpPr>
            <a:stCxn id="911" idx="2"/>
            <a:endCxn id="912"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929" name="Google Shape;929;p68"/>
          <p:cNvCxnSpPr>
            <a:stCxn id="909" idx="3"/>
            <a:endCxn id="912"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930" name="Google Shape;930;p68"/>
          <p:cNvCxnSpPr>
            <a:stCxn id="909" idx="3"/>
            <a:endCxn id="913"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931" name="Google Shape;931;p68"/>
          <p:cNvCxnSpPr>
            <a:stCxn id="912" idx="3"/>
            <a:endCxn id="910"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932" name="Google Shape;932;p68"/>
          <p:cNvCxnSpPr>
            <a:stCxn id="913" idx="3"/>
            <a:endCxn id="910"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sp>
        <p:nvSpPr>
          <p:cNvPr id="933" name="Google Shape;933;p68"/>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934" name="Google Shape;934;p68"/>
          <p:cNvCxnSpPr>
            <a:stCxn id="907" idx="0"/>
            <a:endCxn id="933" idx="1"/>
          </p:cNvCxnSpPr>
          <p:nvPr/>
        </p:nvCxnSpPr>
        <p:spPr>
          <a:xfrm rot="-5400000">
            <a:off x="3094600" y="1578175"/>
            <a:ext cx="1402500" cy="834000"/>
          </a:xfrm>
          <a:prstGeom prst="curvedConnector2">
            <a:avLst/>
          </a:prstGeom>
          <a:noFill/>
          <a:ln cap="flat" cmpd="sng" w="9525">
            <a:solidFill>
              <a:schemeClr val="dk2"/>
            </a:solidFill>
            <a:prstDash val="solid"/>
            <a:round/>
            <a:headEnd len="med" w="med" type="none"/>
            <a:tailEnd len="med" w="med" type="triangle"/>
          </a:ln>
        </p:spPr>
      </p:cxnSp>
      <p:cxnSp>
        <p:nvCxnSpPr>
          <p:cNvPr id="935" name="Google Shape;935;p68"/>
          <p:cNvCxnSpPr>
            <a:stCxn id="933" idx="3"/>
            <a:endCxn id="909" idx="0"/>
          </p:cNvCxnSpPr>
          <p:nvPr/>
        </p:nvCxnSpPr>
        <p:spPr>
          <a:xfrm>
            <a:off x="5030800" y="1293850"/>
            <a:ext cx="834000" cy="1402500"/>
          </a:xfrm>
          <a:prstGeom prst="curvedConnector2">
            <a:avLst/>
          </a:prstGeom>
          <a:noFill/>
          <a:ln cap="flat" cmpd="sng" w="9525">
            <a:solidFill>
              <a:schemeClr val="dk2"/>
            </a:solidFill>
            <a:prstDash val="solid"/>
            <a:round/>
            <a:headEnd len="med" w="med" type="none"/>
            <a:tailEnd len="med" w="med" type="triangle"/>
          </a:ln>
        </p:spPr>
      </p:cxnSp>
      <p:sp>
        <p:nvSpPr>
          <p:cNvPr id="936" name="Google Shape;936;p68"/>
          <p:cNvSpPr txBox="1"/>
          <p:nvPr/>
        </p:nvSpPr>
        <p:spPr>
          <a:xfrm>
            <a:off x="311900" y="222525"/>
            <a:ext cx="7988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Problem 9: High latency in pod state transitions</a:t>
            </a:r>
            <a:endParaRPr sz="1800">
              <a:latin typeface="Google Sans"/>
              <a:ea typeface="Google Sans"/>
              <a:cs typeface="Google Sans"/>
              <a:sym typeface="Google Sans"/>
            </a:endParaRPr>
          </a:p>
        </p:txBody>
      </p:sp>
      <p:cxnSp>
        <p:nvCxnSpPr>
          <p:cNvPr id="937" name="Google Shape;937;p68"/>
          <p:cNvCxnSpPr>
            <a:stCxn id="912" idx="1"/>
            <a:endCxn id="933" idx="3"/>
          </p:cNvCxnSpPr>
          <p:nvPr/>
        </p:nvCxnSpPr>
        <p:spPr>
          <a:xfrm rot="10800000">
            <a:off x="5030800" y="1293775"/>
            <a:ext cx="1667700" cy="1762800"/>
          </a:xfrm>
          <a:prstGeom prst="curvedConnector3">
            <a:avLst>
              <a:gd fmla="val 28605" name="adj1"/>
            </a:avLst>
          </a:prstGeom>
          <a:noFill/>
          <a:ln cap="flat" cmpd="sng" w="9525">
            <a:solidFill>
              <a:schemeClr val="dk2"/>
            </a:solidFill>
            <a:prstDash val="solid"/>
            <a:round/>
            <a:headEnd len="med" w="med" type="none"/>
            <a:tailEnd len="med" w="med" type="none"/>
          </a:ln>
        </p:spPr>
      </p:cxnSp>
      <p:cxnSp>
        <p:nvCxnSpPr>
          <p:cNvPr id="938" name="Google Shape;938;p68"/>
          <p:cNvCxnSpPr>
            <a:stCxn id="933" idx="2"/>
            <a:endCxn id="908" idx="0"/>
          </p:cNvCxnSpPr>
          <p:nvPr/>
        </p:nvCxnSpPr>
        <p:spPr>
          <a:xfrm>
            <a:off x="4621750" y="1654000"/>
            <a:ext cx="0" cy="1042500"/>
          </a:xfrm>
          <a:prstGeom prst="straightConnector1">
            <a:avLst/>
          </a:prstGeom>
          <a:noFill/>
          <a:ln cap="flat" cmpd="sng" w="9525">
            <a:solidFill>
              <a:schemeClr val="dk2"/>
            </a:solidFill>
            <a:prstDash val="solid"/>
            <a:round/>
            <a:headEnd len="med" w="med" type="none"/>
            <a:tailEnd len="med" w="med" type="triangle"/>
          </a:ln>
        </p:spPr>
      </p:cxnSp>
      <p:cxnSp>
        <p:nvCxnSpPr>
          <p:cNvPr id="939" name="Google Shape;939;p68"/>
          <p:cNvCxnSpPr>
            <a:stCxn id="909" idx="0"/>
            <a:endCxn id="908" idx="0"/>
          </p:cNvCxnSpPr>
          <p:nvPr/>
        </p:nvCxnSpPr>
        <p:spPr>
          <a:xfrm rot="5400000">
            <a:off x="5242900" y="2075275"/>
            <a:ext cx="600" cy="1242900"/>
          </a:xfrm>
          <a:prstGeom prst="curvedConnector3">
            <a:avLst>
              <a:gd fmla="val -39687500" name="adj1"/>
            </a:avLst>
          </a:prstGeom>
          <a:noFill/>
          <a:ln cap="flat" cmpd="sng" w="9525">
            <a:solidFill>
              <a:schemeClr val="dk2"/>
            </a:solidFill>
            <a:prstDash val="solid"/>
            <a:round/>
            <a:headEnd len="med" w="med" type="triangle"/>
            <a:tailEnd len="med" w="med" type="none"/>
          </a:ln>
        </p:spPr>
      </p:cxnSp>
      <p:sp>
        <p:nvSpPr>
          <p:cNvPr id="940" name="Google Shape;940;p68"/>
          <p:cNvSpPr txBox="1"/>
          <p:nvPr/>
        </p:nvSpPr>
        <p:spPr>
          <a:xfrm>
            <a:off x="5208850" y="4559400"/>
            <a:ext cx="147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Pod Sync*Pod methods should respect context cancellation</a:t>
            </a:r>
            <a:endParaRPr sz="700">
              <a:latin typeface="Google Sans"/>
              <a:ea typeface="Google Sans"/>
              <a:cs typeface="Google Sans"/>
              <a:sym typeface="Google Sans"/>
            </a:endParaRPr>
          </a:p>
        </p:txBody>
      </p:sp>
      <p:sp>
        <p:nvSpPr>
          <p:cNvPr id="941" name="Google Shape;941;p68"/>
          <p:cNvSpPr txBox="1"/>
          <p:nvPr/>
        </p:nvSpPr>
        <p:spPr>
          <a:xfrm>
            <a:off x="4113850" y="3797725"/>
            <a:ext cx="147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Pod status updates are inefficiently queued</a:t>
            </a:r>
            <a:endParaRPr sz="700">
              <a:latin typeface="Google Sans"/>
              <a:ea typeface="Google Sans"/>
              <a:cs typeface="Google Sans"/>
              <a:sym typeface="Google Sans"/>
            </a:endParaRPr>
          </a:p>
        </p:txBody>
      </p:sp>
      <p:sp>
        <p:nvSpPr>
          <p:cNvPr id="942" name="Google Shape;942;p68"/>
          <p:cNvSpPr txBox="1"/>
          <p:nvPr/>
        </p:nvSpPr>
        <p:spPr>
          <a:xfrm>
            <a:off x="701800" y="4051500"/>
            <a:ext cx="14730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Pod status updates are single threaded and do not use server side apply</a:t>
            </a:r>
            <a:endParaRPr sz="700">
              <a:latin typeface="Google Sans"/>
              <a:ea typeface="Google Sans"/>
              <a:cs typeface="Google Sans"/>
              <a:sym typeface="Google Sans"/>
            </a:endParaRPr>
          </a:p>
        </p:txBody>
      </p:sp>
      <p:sp>
        <p:nvSpPr>
          <p:cNvPr id="943" name="Google Shape;943;p68"/>
          <p:cNvSpPr txBox="1"/>
          <p:nvPr/>
        </p:nvSpPr>
        <p:spPr>
          <a:xfrm>
            <a:off x="6577000" y="766550"/>
            <a:ext cx="147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Use evented PLEG instead of polling PLEG</a:t>
            </a:r>
            <a:endParaRPr sz="700">
              <a:latin typeface="Google Sans"/>
              <a:ea typeface="Google Sans"/>
              <a:cs typeface="Google Sans"/>
              <a:sym typeface="Google Sans"/>
            </a:endParaRPr>
          </a:p>
        </p:txBody>
      </p:sp>
      <p:cxnSp>
        <p:nvCxnSpPr>
          <p:cNvPr id="944" name="Google Shape;944;p68"/>
          <p:cNvCxnSpPr>
            <a:stCxn id="910" idx="0"/>
            <a:endCxn id="909" idx="0"/>
          </p:cNvCxnSpPr>
          <p:nvPr/>
        </p:nvCxnSpPr>
        <p:spPr>
          <a:xfrm rot="5400000">
            <a:off x="7019200" y="1541875"/>
            <a:ext cx="600" cy="2309700"/>
          </a:xfrm>
          <a:prstGeom prst="curvedConnector3">
            <a:avLst>
              <a:gd fmla="val -248700000" name="adj1"/>
            </a:avLst>
          </a:prstGeom>
          <a:noFill/>
          <a:ln cap="flat" cmpd="sng" w="38100">
            <a:solidFill>
              <a:schemeClr val="accent4"/>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69"/>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950" name="Google Shape;950;p69"/>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951" name="Google Shape;951;p69"/>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952" name="Google Shape;952;p69"/>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953" name="Google Shape;953;p69"/>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954" name="Google Shape;954;p69"/>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955" name="Google Shape;955;p69"/>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956" name="Google Shape;956;p69"/>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957" name="Google Shape;957;p69"/>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958" name="Google Shape;958;p69"/>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959" name="Google Shape;959;p69"/>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960" name="Google Shape;960;p69"/>
          <p:cNvCxnSpPr>
            <a:stCxn id="949" idx="3"/>
            <a:endCxn id="950"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961" name="Google Shape;961;p69"/>
          <p:cNvCxnSpPr>
            <a:stCxn id="950" idx="3"/>
            <a:endCxn id="951"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962" name="Google Shape;962;p69"/>
          <p:cNvCxnSpPr>
            <a:stCxn id="958" idx="2"/>
            <a:endCxn id="959"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963" name="Google Shape;963;p69"/>
          <p:cNvCxnSpPr>
            <a:stCxn id="957" idx="3"/>
            <a:endCxn id="959"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964" name="Google Shape;964;p69"/>
          <p:cNvCxnSpPr>
            <a:stCxn id="959" idx="3"/>
            <a:endCxn id="949"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965" name="Google Shape;965;p69"/>
          <p:cNvCxnSpPr>
            <a:stCxn id="956" idx="1"/>
            <a:endCxn id="957" idx="2"/>
          </p:cNvCxnSpPr>
          <p:nvPr/>
        </p:nvCxnSpPr>
        <p:spPr>
          <a:xfrm rot="10800000">
            <a:off x="893200" y="3416825"/>
            <a:ext cx="2076600" cy="779700"/>
          </a:xfrm>
          <a:prstGeom prst="curvedConnector2">
            <a:avLst/>
          </a:prstGeom>
          <a:noFill/>
          <a:ln cap="flat" cmpd="sng" w="38100">
            <a:solidFill>
              <a:schemeClr val="accent2"/>
            </a:solidFill>
            <a:prstDash val="solid"/>
            <a:round/>
            <a:headEnd len="med" w="med" type="none"/>
            <a:tailEnd len="med" w="med" type="triangle"/>
          </a:ln>
        </p:spPr>
      </p:cxnSp>
      <p:sp>
        <p:nvSpPr>
          <p:cNvPr id="966" name="Google Shape;966;p69"/>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967" name="Google Shape;967;p69"/>
          <p:cNvCxnSpPr>
            <a:stCxn id="951" idx="2"/>
            <a:endCxn id="966"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968" name="Google Shape;968;p69"/>
          <p:cNvCxnSpPr>
            <a:stCxn id="966" idx="1"/>
            <a:endCxn id="956"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cxnSp>
        <p:nvCxnSpPr>
          <p:cNvPr id="969" name="Google Shape;969;p69"/>
          <p:cNvCxnSpPr>
            <a:stCxn id="951" idx="3"/>
            <a:endCxn id="953"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970" name="Google Shape;970;p69"/>
          <p:cNvCxnSpPr>
            <a:stCxn id="953" idx="2"/>
            <a:endCxn id="954"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971" name="Google Shape;971;p69"/>
          <p:cNvCxnSpPr>
            <a:stCxn id="951" idx="3"/>
            <a:endCxn id="954"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972" name="Google Shape;972;p69"/>
          <p:cNvCxnSpPr>
            <a:stCxn id="951" idx="3"/>
            <a:endCxn id="955"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973" name="Google Shape;973;p69"/>
          <p:cNvCxnSpPr>
            <a:stCxn id="954" idx="3"/>
            <a:endCxn id="952"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974" name="Google Shape;974;p69"/>
          <p:cNvCxnSpPr>
            <a:stCxn id="955" idx="3"/>
            <a:endCxn id="952"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sp>
        <p:nvSpPr>
          <p:cNvPr id="975" name="Google Shape;975;p69"/>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976" name="Google Shape;976;p69"/>
          <p:cNvCxnSpPr>
            <a:stCxn id="949" idx="0"/>
            <a:endCxn id="975" idx="1"/>
          </p:cNvCxnSpPr>
          <p:nvPr/>
        </p:nvCxnSpPr>
        <p:spPr>
          <a:xfrm rot="-5400000">
            <a:off x="3094600" y="1578175"/>
            <a:ext cx="1402500" cy="834000"/>
          </a:xfrm>
          <a:prstGeom prst="curvedConnector2">
            <a:avLst/>
          </a:prstGeom>
          <a:noFill/>
          <a:ln cap="flat" cmpd="sng" w="9525">
            <a:solidFill>
              <a:schemeClr val="dk2"/>
            </a:solidFill>
            <a:prstDash val="solid"/>
            <a:round/>
            <a:headEnd len="med" w="med" type="none"/>
            <a:tailEnd len="med" w="med" type="triangle"/>
          </a:ln>
        </p:spPr>
      </p:cxnSp>
      <p:cxnSp>
        <p:nvCxnSpPr>
          <p:cNvPr id="977" name="Google Shape;977;p69"/>
          <p:cNvCxnSpPr>
            <a:stCxn id="975" idx="3"/>
            <a:endCxn id="951" idx="0"/>
          </p:cNvCxnSpPr>
          <p:nvPr/>
        </p:nvCxnSpPr>
        <p:spPr>
          <a:xfrm>
            <a:off x="5030800" y="1293850"/>
            <a:ext cx="834000" cy="1402500"/>
          </a:xfrm>
          <a:prstGeom prst="curvedConnector2">
            <a:avLst/>
          </a:prstGeom>
          <a:noFill/>
          <a:ln cap="flat" cmpd="sng" w="9525">
            <a:solidFill>
              <a:schemeClr val="dk2"/>
            </a:solidFill>
            <a:prstDash val="solid"/>
            <a:round/>
            <a:headEnd len="med" w="med" type="none"/>
            <a:tailEnd len="med" w="med" type="triangle"/>
          </a:ln>
        </p:spPr>
      </p:cxnSp>
      <p:sp>
        <p:nvSpPr>
          <p:cNvPr id="978" name="Google Shape;978;p69"/>
          <p:cNvSpPr txBox="1"/>
          <p:nvPr/>
        </p:nvSpPr>
        <p:spPr>
          <a:xfrm>
            <a:off x="3880400" y="3501313"/>
            <a:ext cx="1295100" cy="713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Some component (possibly resync?) should propagate status updates into the pod manager in standalone mode</a:t>
            </a:r>
            <a:endParaRPr sz="700">
              <a:latin typeface="Google Sans"/>
              <a:ea typeface="Google Sans"/>
              <a:cs typeface="Google Sans"/>
              <a:sym typeface="Google Sans"/>
            </a:endParaRPr>
          </a:p>
        </p:txBody>
      </p:sp>
      <p:sp>
        <p:nvSpPr>
          <p:cNvPr id="979" name="Google Shape;979;p69"/>
          <p:cNvSpPr txBox="1"/>
          <p:nvPr/>
        </p:nvSpPr>
        <p:spPr>
          <a:xfrm>
            <a:off x="311900" y="222525"/>
            <a:ext cx="7988700" cy="46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Problem 10: Status updates don’t propagate in standalone mode</a:t>
            </a:r>
            <a:endParaRPr sz="1800">
              <a:latin typeface="Google Sans"/>
              <a:ea typeface="Google Sans"/>
              <a:cs typeface="Google Sans"/>
              <a:sym typeface="Google Sans"/>
            </a:endParaRPr>
          </a:p>
        </p:txBody>
      </p:sp>
      <p:cxnSp>
        <p:nvCxnSpPr>
          <p:cNvPr id="980" name="Google Shape;980;p69"/>
          <p:cNvCxnSpPr>
            <a:stCxn id="954" idx="1"/>
            <a:endCxn id="975" idx="3"/>
          </p:cNvCxnSpPr>
          <p:nvPr/>
        </p:nvCxnSpPr>
        <p:spPr>
          <a:xfrm rot="10800000">
            <a:off x="5030800" y="1293775"/>
            <a:ext cx="1667700" cy="1762800"/>
          </a:xfrm>
          <a:prstGeom prst="curvedConnector3">
            <a:avLst>
              <a:gd fmla="val 28605" name="adj1"/>
            </a:avLst>
          </a:prstGeom>
          <a:noFill/>
          <a:ln cap="flat" cmpd="sng" w="9525">
            <a:solidFill>
              <a:schemeClr val="dk2"/>
            </a:solidFill>
            <a:prstDash val="solid"/>
            <a:round/>
            <a:headEnd len="med" w="med" type="none"/>
            <a:tailEnd len="med" w="med" type="none"/>
          </a:ln>
        </p:spPr>
      </p:cxnSp>
      <p:cxnSp>
        <p:nvCxnSpPr>
          <p:cNvPr id="981" name="Google Shape;981;p69"/>
          <p:cNvCxnSpPr>
            <a:stCxn id="975" idx="2"/>
            <a:endCxn id="950" idx="0"/>
          </p:cNvCxnSpPr>
          <p:nvPr/>
        </p:nvCxnSpPr>
        <p:spPr>
          <a:xfrm>
            <a:off x="4621750" y="1654000"/>
            <a:ext cx="0" cy="1042500"/>
          </a:xfrm>
          <a:prstGeom prst="straightConnector1">
            <a:avLst/>
          </a:prstGeom>
          <a:noFill/>
          <a:ln cap="flat" cmpd="sng" w="9525">
            <a:solidFill>
              <a:schemeClr val="dk2"/>
            </a:solidFill>
            <a:prstDash val="solid"/>
            <a:round/>
            <a:headEnd len="med" w="med" type="none"/>
            <a:tailEnd len="med" w="med" type="triangle"/>
          </a:ln>
        </p:spPr>
      </p:cxnSp>
      <p:cxnSp>
        <p:nvCxnSpPr>
          <p:cNvPr id="982" name="Google Shape;982;p69"/>
          <p:cNvCxnSpPr>
            <a:stCxn id="951" idx="0"/>
            <a:endCxn id="950" idx="0"/>
          </p:cNvCxnSpPr>
          <p:nvPr/>
        </p:nvCxnSpPr>
        <p:spPr>
          <a:xfrm rot="5400000">
            <a:off x="5242900" y="2075275"/>
            <a:ext cx="600" cy="1242900"/>
          </a:xfrm>
          <a:prstGeom prst="curvedConnector3">
            <a:avLst>
              <a:gd fmla="val -39687500" name="adj1"/>
            </a:avLst>
          </a:prstGeom>
          <a:noFill/>
          <a:ln cap="flat" cmpd="sng" w="9525">
            <a:solidFill>
              <a:schemeClr val="dk2"/>
            </a:solidFill>
            <a:prstDash val="solid"/>
            <a:round/>
            <a:headEnd len="med" w="med" type="triangle"/>
            <a:tailEnd len="med" w="med" type="none"/>
          </a:ln>
        </p:spPr>
      </p:cxnSp>
      <p:sp>
        <p:nvSpPr>
          <p:cNvPr id="983" name="Google Shape;983;p69"/>
          <p:cNvSpPr txBox="1"/>
          <p:nvPr/>
        </p:nvSpPr>
        <p:spPr>
          <a:xfrm>
            <a:off x="1263350" y="4054475"/>
            <a:ext cx="1006800" cy="502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In standalone mode writes to the APIi do not occur</a:t>
            </a:r>
            <a:endParaRPr sz="700">
              <a:latin typeface="Google Sans"/>
              <a:ea typeface="Google Sans"/>
              <a:cs typeface="Google Sans"/>
              <a:sym typeface="Google Sans"/>
            </a:endParaRPr>
          </a:p>
        </p:txBody>
      </p:sp>
      <p:cxnSp>
        <p:nvCxnSpPr>
          <p:cNvPr id="984" name="Google Shape;984;p69"/>
          <p:cNvCxnSpPr>
            <a:stCxn id="956" idx="0"/>
            <a:endCxn id="949" idx="2"/>
          </p:cNvCxnSpPr>
          <p:nvPr/>
        </p:nvCxnSpPr>
        <p:spPr>
          <a:xfrm rot="10800000">
            <a:off x="3378850" y="3416675"/>
            <a:ext cx="0" cy="419700"/>
          </a:xfrm>
          <a:prstGeom prst="straightConnector1">
            <a:avLst/>
          </a:prstGeom>
          <a:noFill/>
          <a:ln cap="flat" cmpd="sng" w="38100">
            <a:solidFill>
              <a:schemeClr val="accent4"/>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sp>
        <p:nvSpPr>
          <p:cNvPr id="989" name="Google Shape;989;p70"/>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990" name="Google Shape;990;p70"/>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991" name="Google Shape;991;p70"/>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992" name="Google Shape;992;p70"/>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993" name="Google Shape;993;p70"/>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994" name="Google Shape;994;p70"/>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995" name="Google Shape;995;p70"/>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996" name="Google Shape;996;p70"/>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997" name="Google Shape;997;p70"/>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998" name="Google Shape;998;p70"/>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999" name="Google Shape;999;p70"/>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1000" name="Google Shape;1000;p70"/>
          <p:cNvCxnSpPr>
            <a:stCxn id="989" idx="3"/>
            <a:endCxn id="990"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1001" name="Google Shape;1001;p70"/>
          <p:cNvCxnSpPr>
            <a:stCxn id="990" idx="3"/>
            <a:endCxn id="991"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1002" name="Google Shape;1002;p70"/>
          <p:cNvCxnSpPr>
            <a:stCxn id="998" idx="2"/>
            <a:endCxn id="999"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1003" name="Google Shape;1003;p70"/>
          <p:cNvCxnSpPr>
            <a:stCxn id="997" idx="3"/>
            <a:endCxn id="999"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1004" name="Google Shape;1004;p70"/>
          <p:cNvCxnSpPr>
            <a:stCxn id="999" idx="3"/>
            <a:endCxn id="989"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1005" name="Google Shape;1005;p70"/>
          <p:cNvCxnSpPr>
            <a:stCxn id="996" idx="1"/>
            <a:endCxn id="997" idx="2"/>
          </p:cNvCxnSpPr>
          <p:nvPr/>
        </p:nvCxnSpPr>
        <p:spPr>
          <a:xfrm rot="10800000">
            <a:off x="893200" y="3416825"/>
            <a:ext cx="2076600" cy="779700"/>
          </a:xfrm>
          <a:prstGeom prst="curvedConnector2">
            <a:avLst/>
          </a:prstGeom>
          <a:noFill/>
          <a:ln cap="flat" cmpd="sng" w="9525">
            <a:solidFill>
              <a:schemeClr val="dk2"/>
            </a:solidFill>
            <a:prstDash val="solid"/>
            <a:round/>
            <a:headEnd len="med" w="med" type="none"/>
            <a:tailEnd len="med" w="med" type="triangle"/>
          </a:ln>
        </p:spPr>
      </p:cxnSp>
      <p:sp>
        <p:nvSpPr>
          <p:cNvPr id="1006" name="Google Shape;1006;p70"/>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1007" name="Google Shape;1007;p70"/>
          <p:cNvCxnSpPr>
            <a:stCxn id="991" idx="2"/>
            <a:endCxn id="1006"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1008" name="Google Shape;1008;p70"/>
          <p:cNvCxnSpPr>
            <a:stCxn id="1006" idx="1"/>
            <a:endCxn id="996"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cxnSp>
        <p:nvCxnSpPr>
          <p:cNvPr id="1009" name="Google Shape;1009;p70"/>
          <p:cNvCxnSpPr>
            <a:stCxn id="991" idx="3"/>
            <a:endCxn id="993"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1010" name="Google Shape;1010;p70"/>
          <p:cNvCxnSpPr>
            <a:stCxn id="993" idx="2"/>
            <a:endCxn id="994"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1011" name="Google Shape;1011;p70"/>
          <p:cNvCxnSpPr>
            <a:stCxn id="991" idx="3"/>
            <a:endCxn id="994"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1012" name="Google Shape;1012;p70"/>
          <p:cNvCxnSpPr>
            <a:stCxn id="991" idx="3"/>
            <a:endCxn id="995"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1013" name="Google Shape;1013;p70"/>
          <p:cNvCxnSpPr>
            <a:stCxn id="994" idx="3"/>
            <a:endCxn id="992"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1014" name="Google Shape;1014;p70"/>
          <p:cNvCxnSpPr>
            <a:stCxn id="995" idx="3"/>
            <a:endCxn id="992"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sp>
        <p:nvSpPr>
          <p:cNvPr id="1015" name="Google Shape;1015;p70"/>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1016" name="Google Shape;1016;p70"/>
          <p:cNvCxnSpPr>
            <a:stCxn id="989" idx="0"/>
            <a:endCxn id="1015" idx="1"/>
          </p:cNvCxnSpPr>
          <p:nvPr/>
        </p:nvCxnSpPr>
        <p:spPr>
          <a:xfrm rot="-5400000">
            <a:off x="3094600" y="1578175"/>
            <a:ext cx="1402500" cy="834000"/>
          </a:xfrm>
          <a:prstGeom prst="curvedConnector2">
            <a:avLst/>
          </a:prstGeom>
          <a:noFill/>
          <a:ln cap="flat" cmpd="sng" w="9525">
            <a:solidFill>
              <a:schemeClr val="dk2"/>
            </a:solidFill>
            <a:prstDash val="solid"/>
            <a:round/>
            <a:headEnd len="med" w="med" type="none"/>
            <a:tailEnd len="med" w="med" type="triangle"/>
          </a:ln>
        </p:spPr>
      </p:cxnSp>
      <p:cxnSp>
        <p:nvCxnSpPr>
          <p:cNvPr id="1017" name="Google Shape;1017;p70"/>
          <p:cNvCxnSpPr>
            <a:stCxn id="1015" idx="3"/>
            <a:endCxn id="991" idx="0"/>
          </p:cNvCxnSpPr>
          <p:nvPr/>
        </p:nvCxnSpPr>
        <p:spPr>
          <a:xfrm>
            <a:off x="5030800" y="1293850"/>
            <a:ext cx="834000" cy="1402500"/>
          </a:xfrm>
          <a:prstGeom prst="curvedConnector2">
            <a:avLst/>
          </a:prstGeom>
          <a:noFill/>
          <a:ln cap="flat" cmpd="sng" w="9525">
            <a:solidFill>
              <a:schemeClr val="dk2"/>
            </a:solidFill>
            <a:prstDash val="solid"/>
            <a:round/>
            <a:headEnd len="med" w="med" type="none"/>
            <a:tailEnd len="med" w="med" type="triangle"/>
          </a:ln>
        </p:spPr>
      </p:cxnSp>
      <p:sp>
        <p:nvSpPr>
          <p:cNvPr id="1018" name="Google Shape;1018;p70"/>
          <p:cNvSpPr txBox="1"/>
          <p:nvPr/>
        </p:nvSpPr>
        <p:spPr>
          <a:xfrm>
            <a:off x="4621750" y="1802350"/>
            <a:ext cx="1295100" cy="60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Admission plugins should explicitly reconcile their state with the known state of the kubelet periodically</a:t>
            </a:r>
            <a:endParaRPr sz="700">
              <a:latin typeface="Google Sans"/>
              <a:ea typeface="Google Sans"/>
              <a:cs typeface="Google Sans"/>
              <a:sym typeface="Google Sans"/>
            </a:endParaRPr>
          </a:p>
        </p:txBody>
      </p:sp>
      <p:sp>
        <p:nvSpPr>
          <p:cNvPr id="1019" name="Google Shape;1019;p70"/>
          <p:cNvSpPr txBox="1"/>
          <p:nvPr/>
        </p:nvSpPr>
        <p:spPr>
          <a:xfrm>
            <a:off x="311900" y="222525"/>
            <a:ext cx="7988700" cy="46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Problem 11: All components </a:t>
            </a:r>
            <a:r>
              <a:rPr lang="en" sz="1800">
                <a:latin typeface="Google Sans"/>
                <a:ea typeface="Google Sans"/>
                <a:cs typeface="Google Sans"/>
                <a:sym typeface="Google Sans"/>
              </a:rPr>
              <a:t>should be periodically reconciled</a:t>
            </a:r>
            <a:endParaRPr sz="1800">
              <a:latin typeface="Google Sans"/>
              <a:ea typeface="Google Sans"/>
              <a:cs typeface="Google Sans"/>
              <a:sym typeface="Google Sans"/>
            </a:endParaRPr>
          </a:p>
        </p:txBody>
      </p:sp>
      <p:cxnSp>
        <p:nvCxnSpPr>
          <p:cNvPr id="1020" name="Google Shape;1020;p70"/>
          <p:cNvCxnSpPr>
            <a:stCxn id="994" idx="1"/>
            <a:endCxn id="1015" idx="3"/>
          </p:cNvCxnSpPr>
          <p:nvPr/>
        </p:nvCxnSpPr>
        <p:spPr>
          <a:xfrm rot="10800000">
            <a:off x="5030800" y="1293775"/>
            <a:ext cx="1667700" cy="1762800"/>
          </a:xfrm>
          <a:prstGeom prst="curvedConnector3">
            <a:avLst>
              <a:gd fmla="val 28605" name="adj1"/>
            </a:avLst>
          </a:prstGeom>
          <a:noFill/>
          <a:ln cap="flat" cmpd="sng" w="9525">
            <a:solidFill>
              <a:schemeClr val="dk2"/>
            </a:solidFill>
            <a:prstDash val="solid"/>
            <a:round/>
            <a:headEnd len="med" w="med" type="none"/>
            <a:tailEnd len="med" w="med" type="none"/>
          </a:ln>
        </p:spPr>
      </p:cxnSp>
      <p:cxnSp>
        <p:nvCxnSpPr>
          <p:cNvPr id="1021" name="Google Shape;1021;p70"/>
          <p:cNvCxnSpPr>
            <a:stCxn id="1015" idx="2"/>
            <a:endCxn id="990" idx="0"/>
          </p:cNvCxnSpPr>
          <p:nvPr/>
        </p:nvCxnSpPr>
        <p:spPr>
          <a:xfrm>
            <a:off x="4621750" y="1654000"/>
            <a:ext cx="0" cy="1042500"/>
          </a:xfrm>
          <a:prstGeom prst="straightConnector1">
            <a:avLst/>
          </a:prstGeom>
          <a:noFill/>
          <a:ln cap="flat" cmpd="sng" w="38100">
            <a:solidFill>
              <a:schemeClr val="accent4"/>
            </a:solidFill>
            <a:prstDash val="solid"/>
            <a:round/>
            <a:headEnd len="med" w="med" type="triangle"/>
            <a:tailEnd len="med" w="med" type="triangle"/>
          </a:ln>
        </p:spPr>
      </p:cxnSp>
      <p:cxnSp>
        <p:nvCxnSpPr>
          <p:cNvPr id="1022" name="Google Shape;1022;p70"/>
          <p:cNvCxnSpPr>
            <a:stCxn id="991" idx="0"/>
            <a:endCxn id="990" idx="0"/>
          </p:cNvCxnSpPr>
          <p:nvPr/>
        </p:nvCxnSpPr>
        <p:spPr>
          <a:xfrm rot="5400000">
            <a:off x="5242900" y="2075275"/>
            <a:ext cx="600" cy="1242900"/>
          </a:xfrm>
          <a:prstGeom prst="curvedConnector3">
            <a:avLst>
              <a:gd fmla="val -39687500" name="adj1"/>
            </a:avLst>
          </a:prstGeom>
          <a:noFill/>
          <a:ln cap="flat" cmpd="sng" w="9525">
            <a:solidFill>
              <a:schemeClr val="dk2"/>
            </a:solidFill>
            <a:prstDash val="solid"/>
            <a:round/>
            <a:headEnd len="med" w="med" type="triangle"/>
            <a:tailEnd len="med" w="med" type="none"/>
          </a:ln>
        </p:spPr>
      </p:cxnSp>
      <p:cxnSp>
        <p:nvCxnSpPr>
          <p:cNvPr id="1023" name="Google Shape;1023;p70"/>
          <p:cNvCxnSpPr>
            <a:stCxn id="996" idx="0"/>
            <a:endCxn id="989" idx="2"/>
          </p:cNvCxnSpPr>
          <p:nvPr/>
        </p:nvCxnSpPr>
        <p:spPr>
          <a:xfrm rot="10800000">
            <a:off x="3378850" y="3416675"/>
            <a:ext cx="0" cy="4197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58"/>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Desired</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Pods</a:t>
            </a:r>
            <a:endParaRPr sz="900">
              <a:latin typeface="Google Sans"/>
              <a:ea typeface="Google Sans"/>
              <a:cs typeface="Google Sans"/>
              <a:sym typeface="Google Sans"/>
            </a:endParaRPr>
          </a:p>
        </p:txBody>
      </p:sp>
      <p:sp>
        <p:nvSpPr>
          <p:cNvPr id="504" name="Google Shape;504;p58"/>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Admitted Pods</a:t>
            </a:r>
            <a:endParaRPr sz="900">
              <a:latin typeface="Google Sans"/>
              <a:ea typeface="Google Sans"/>
              <a:cs typeface="Google Sans"/>
              <a:sym typeface="Google Sans"/>
            </a:endParaRPr>
          </a:p>
        </p:txBody>
      </p:sp>
      <p:sp>
        <p:nvSpPr>
          <p:cNvPr id="505" name="Google Shape;505;p58"/>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Pods</a:t>
            </a:r>
            <a:endParaRPr sz="900">
              <a:latin typeface="Google Sans"/>
              <a:ea typeface="Google Sans"/>
              <a:cs typeface="Google Sans"/>
              <a:sym typeface="Google Sans"/>
            </a:endParaRPr>
          </a:p>
        </p:txBody>
      </p:sp>
      <p:sp>
        <p:nvSpPr>
          <p:cNvPr id="506" name="Google Shape;506;p58"/>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507" name="Google Shape;507;p58"/>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508" name="Google Shape;508;p58"/>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509" name="Google Shape;509;p58"/>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510" name="Google Shape;510;p58"/>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Calculated Pod Status</a:t>
            </a:r>
            <a:endParaRPr sz="900">
              <a:latin typeface="Google Sans"/>
              <a:ea typeface="Google Sans"/>
              <a:cs typeface="Google Sans"/>
              <a:sym typeface="Google Sans"/>
            </a:endParaRPr>
          </a:p>
        </p:txBody>
      </p:sp>
      <p:sp>
        <p:nvSpPr>
          <p:cNvPr id="511" name="Google Shape;511;p58"/>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512" name="Google Shape;512;p58"/>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513" name="Google Shape;513;p58"/>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514" name="Google Shape;514;p58"/>
          <p:cNvCxnSpPr>
            <a:stCxn id="503" idx="3"/>
            <a:endCxn id="504"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515" name="Google Shape;515;p58"/>
          <p:cNvCxnSpPr>
            <a:stCxn id="504" idx="3"/>
            <a:endCxn id="505"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516" name="Google Shape;516;p58"/>
          <p:cNvCxnSpPr>
            <a:stCxn id="512" idx="2"/>
            <a:endCxn id="513"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517" name="Google Shape;517;p58"/>
          <p:cNvCxnSpPr>
            <a:stCxn id="511" idx="3"/>
            <a:endCxn id="513"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518" name="Google Shape;518;p58"/>
          <p:cNvCxnSpPr>
            <a:stCxn id="513" idx="3"/>
            <a:endCxn id="503"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519" name="Google Shape;519;p58"/>
          <p:cNvCxnSpPr>
            <a:stCxn id="504" idx="2"/>
            <a:endCxn id="510" idx="3"/>
          </p:cNvCxnSpPr>
          <p:nvPr/>
        </p:nvCxnSpPr>
        <p:spPr>
          <a:xfrm rot="5400000">
            <a:off x="3814900" y="3389575"/>
            <a:ext cx="779700" cy="834000"/>
          </a:xfrm>
          <a:prstGeom prst="curvedConnector2">
            <a:avLst/>
          </a:prstGeom>
          <a:noFill/>
          <a:ln cap="flat" cmpd="sng" w="9525">
            <a:solidFill>
              <a:schemeClr val="dk2"/>
            </a:solidFill>
            <a:prstDash val="solid"/>
            <a:round/>
            <a:headEnd len="med" w="med" type="none"/>
            <a:tailEnd len="med" w="med" type="triangle"/>
          </a:ln>
        </p:spPr>
      </p:cxnSp>
      <p:cxnSp>
        <p:nvCxnSpPr>
          <p:cNvPr id="520" name="Google Shape;520;p58"/>
          <p:cNvCxnSpPr>
            <a:stCxn id="510" idx="1"/>
            <a:endCxn id="511" idx="2"/>
          </p:cNvCxnSpPr>
          <p:nvPr/>
        </p:nvCxnSpPr>
        <p:spPr>
          <a:xfrm rot="10800000">
            <a:off x="893200" y="3416825"/>
            <a:ext cx="2076600" cy="779700"/>
          </a:xfrm>
          <a:prstGeom prst="curvedConnector2">
            <a:avLst/>
          </a:prstGeom>
          <a:noFill/>
          <a:ln cap="flat" cmpd="sng" w="9525">
            <a:solidFill>
              <a:schemeClr val="dk2"/>
            </a:solidFill>
            <a:prstDash val="solid"/>
            <a:round/>
            <a:headEnd len="med" w="med" type="none"/>
            <a:tailEnd len="med" w="med" type="triangle"/>
          </a:ln>
        </p:spPr>
      </p:cxnSp>
      <p:sp>
        <p:nvSpPr>
          <p:cNvPr id="521" name="Google Shape;521;p58"/>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Terminating</a:t>
            </a:r>
            <a:r>
              <a:rPr lang="en" sz="900">
                <a:latin typeface="Google Sans"/>
                <a:ea typeface="Google Sans"/>
                <a:cs typeface="Google Sans"/>
                <a:sym typeface="Google Sans"/>
              </a:rPr>
              <a:t> Pods</a:t>
            </a:r>
            <a:endParaRPr sz="900">
              <a:latin typeface="Google Sans"/>
              <a:ea typeface="Google Sans"/>
              <a:cs typeface="Google Sans"/>
              <a:sym typeface="Google Sans"/>
            </a:endParaRPr>
          </a:p>
        </p:txBody>
      </p:sp>
      <p:cxnSp>
        <p:nvCxnSpPr>
          <p:cNvPr id="522" name="Google Shape;522;p58"/>
          <p:cNvCxnSpPr>
            <a:stCxn id="505" idx="2"/>
            <a:endCxn id="521"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523" name="Google Shape;523;p58"/>
          <p:cNvCxnSpPr>
            <a:stCxn id="521" idx="1"/>
            <a:endCxn id="510"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sp>
        <p:nvSpPr>
          <p:cNvPr id="524" name="Google Shape;524;p58"/>
          <p:cNvSpPr txBox="1"/>
          <p:nvPr/>
        </p:nvSpPr>
        <p:spPr>
          <a:xfrm>
            <a:off x="4473700" y="3652725"/>
            <a:ext cx="81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Rejected as “Failed”</a:t>
            </a:r>
            <a:endParaRPr sz="700">
              <a:latin typeface="Google Sans"/>
              <a:ea typeface="Google Sans"/>
              <a:cs typeface="Google Sans"/>
              <a:sym typeface="Google Sans"/>
            </a:endParaRPr>
          </a:p>
        </p:txBody>
      </p:sp>
      <p:sp>
        <p:nvSpPr>
          <p:cNvPr id="525" name="Google Shape;525;p58"/>
          <p:cNvSpPr txBox="1"/>
          <p:nvPr/>
        </p:nvSpPr>
        <p:spPr>
          <a:xfrm>
            <a:off x="4358600" y="4196625"/>
            <a:ext cx="81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Set terminal phase</a:t>
            </a:r>
            <a:endParaRPr sz="700">
              <a:latin typeface="Google Sans"/>
              <a:ea typeface="Google Sans"/>
              <a:cs typeface="Google Sans"/>
              <a:sym typeface="Google Sans"/>
            </a:endParaRPr>
          </a:p>
        </p:txBody>
      </p:sp>
      <p:sp>
        <p:nvSpPr>
          <p:cNvPr id="526" name="Google Shape;526;p58"/>
          <p:cNvSpPr txBox="1"/>
          <p:nvPr/>
        </p:nvSpPr>
        <p:spPr>
          <a:xfrm>
            <a:off x="1246175" y="4052925"/>
            <a:ext cx="818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Write status to API for regular pods or mirror pods</a:t>
            </a:r>
            <a:endParaRPr sz="700">
              <a:latin typeface="Google Sans"/>
              <a:ea typeface="Google Sans"/>
              <a:cs typeface="Google Sans"/>
              <a:sym typeface="Google Sans"/>
            </a:endParaRPr>
          </a:p>
        </p:txBody>
      </p:sp>
      <p:cxnSp>
        <p:nvCxnSpPr>
          <p:cNvPr id="527" name="Google Shape;527;p58"/>
          <p:cNvCxnSpPr>
            <a:stCxn id="505" idx="3"/>
            <a:endCxn id="507"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528" name="Google Shape;528;p58"/>
          <p:cNvCxnSpPr>
            <a:stCxn id="507" idx="2"/>
            <a:endCxn id="508"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529" name="Google Shape;529;p58"/>
          <p:cNvCxnSpPr>
            <a:stCxn id="505" idx="3"/>
            <a:endCxn id="508"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530" name="Google Shape;530;p58"/>
          <p:cNvCxnSpPr>
            <a:stCxn id="505" idx="3"/>
            <a:endCxn id="509"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531" name="Google Shape;531;p58"/>
          <p:cNvCxnSpPr>
            <a:stCxn id="508" idx="3"/>
            <a:endCxn id="506"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532" name="Google Shape;532;p58"/>
          <p:cNvCxnSpPr>
            <a:stCxn id="509" idx="3"/>
            <a:endCxn id="506"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sp>
        <p:nvSpPr>
          <p:cNvPr id="533" name="Google Shape;533;p58"/>
          <p:cNvSpPr txBox="1"/>
          <p:nvPr/>
        </p:nvSpPr>
        <p:spPr>
          <a:xfrm>
            <a:off x="311900" y="222525"/>
            <a:ext cx="5253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Logical Model</a:t>
            </a:r>
            <a:endParaRPr sz="1800">
              <a:latin typeface="Google Sans"/>
              <a:ea typeface="Google Sans"/>
              <a:cs typeface="Google Sans"/>
              <a:sym typeface="Google Sans"/>
            </a:endParaRPr>
          </a:p>
        </p:txBody>
      </p:sp>
      <p:sp>
        <p:nvSpPr>
          <p:cNvPr id="534" name="Google Shape;534;p58"/>
          <p:cNvSpPr/>
          <p:nvPr/>
        </p:nvSpPr>
        <p:spPr>
          <a:xfrm>
            <a:off x="5460700" y="15564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Orphaned Pods</a:t>
            </a:r>
            <a:endParaRPr sz="900">
              <a:latin typeface="Google Sans"/>
              <a:ea typeface="Google Sans"/>
              <a:cs typeface="Google Sans"/>
              <a:sym typeface="Google Sans"/>
            </a:endParaRPr>
          </a:p>
        </p:txBody>
      </p:sp>
      <p:cxnSp>
        <p:nvCxnSpPr>
          <p:cNvPr id="535" name="Google Shape;535;p58"/>
          <p:cNvCxnSpPr>
            <a:stCxn id="534" idx="2"/>
            <a:endCxn id="505" idx="0"/>
          </p:cNvCxnSpPr>
          <p:nvPr/>
        </p:nvCxnSpPr>
        <p:spPr>
          <a:xfrm flipH="1">
            <a:off x="5864650" y="2276775"/>
            <a:ext cx="5100" cy="419700"/>
          </a:xfrm>
          <a:prstGeom prst="straightConnector1">
            <a:avLst/>
          </a:prstGeom>
          <a:noFill/>
          <a:ln cap="flat" cmpd="sng" w="9525">
            <a:solidFill>
              <a:schemeClr val="dk2"/>
            </a:solidFill>
            <a:prstDash val="solid"/>
            <a:round/>
            <a:headEnd len="med" w="med" type="none"/>
            <a:tailEnd len="med" w="med" type="triangle"/>
          </a:ln>
        </p:spPr>
      </p:cxnSp>
      <p:cxnSp>
        <p:nvCxnSpPr>
          <p:cNvPr id="536" name="Google Shape;536;p58"/>
          <p:cNvCxnSpPr/>
          <p:nvPr/>
        </p:nvCxnSpPr>
        <p:spPr>
          <a:xfrm>
            <a:off x="6458550" y="806175"/>
            <a:ext cx="0" cy="4185900"/>
          </a:xfrm>
          <a:prstGeom prst="straightConnector1">
            <a:avLst/>
          </a:prstGeom>
          <a:noFill/>
          <a:ln cap="flat" cmpd="sng" w="9525">
            <a:solidFill>
              <a:schemeClr val="dk2"/>
            </a:solidFill>
            <a:prstDash val="dot"/>
            <a:round/>
            <a:headEnd len="med" w="med" type="none"/>
            <a:tailEnd len="med" w="med" type="none"/>
          </a:ln>
        </p:spPr>
      </p:cxnSp>
      <p:cxnSp>
        <p:nvCxnSpPr>
          <p:cNvPr id="537" name="Google Shape;537;p58"/>
          <p:cNvCxnSpPr/>
          <p:nvPr/>
        </p:nvCxnSpPr>
        <p:spPr>
          <a:xfrm>
            <a:off x="5252125" y="806175"/>
            <a:ext cx="0" cy="4185900"/>
          </a:xfrm>
          <a:prstGeom prst="straightConnector1">
            <a:avLst/>
          </a:prstGeom>
          <a:noFill/>
          <a:ln cap="flat" cmpd="sng" w="9525">
            <a:solidFill>
              <a:schemeClr val="dk2"/>
            </a:solidFill>
            <a:prstDash val="dot"/>
            <a:round/>
            <a:headEnd len="med" w="med" type="none"/>
            <a:tailEnd len="med" w="med" type="none"/>
          </a:ln>
        </p:spPr>
      </p:cxnSp>
      <p:cxnSp>
        <p:nvCxnSpPr>
          <p:cNvPr id="538" name="Google Shape;538;p58"/>
          <p:cNvCxnSpPr/>
          <p:nvPr/>
        </p:nvCxnSpPr>
        <p:spPr>
          <a:xfrm>
            <a:off x="2750700" y="806175"/>
            <a:ext cx="0" cy="4185900"/>
          </a:xfrm>
          <a:prstGeom prst="straightConnector1">
            <a:avLst/>
          </a:prstGeom>
          <a:noFill/>
          <a:ln cap="flat" cmpd="sng" w="9525">
            <a:solidFill>
              <a:schemeClr val="dk2"/>
            </a:solidFill>
            <a:prstDash val="dot"/>
            <a:round/>
            <a:headEnd len="med" w="med" type="none"/>
            <a:tailEnd len="med" w="med" type="none"/>
          </a:ln>
        </p:spPr>
      </p:cxnSp>
      <p:sp>
        <p:nvSpPr>
          <p:cNvPr id="539" name="Google Shape;539;p58"/>
          <p:cNvSpPr txBox="1"/>
          <p:nvPr/>
        </p:nvSpPr>
        <p:spPr>
          <a:xfrm>
            <a:off x="6698500" y="941150"/>
            <a:ext cx="21231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dk2"/>
                </a:solidFill>
                <a:latin typeface="Google Sans"/>
                <a:ea typeface="Google Sans"/>
                <a:cs typeface="Google Sans"/>
                <a:sym typeface="Google Sans"/>
              </a:rPr>
              <a:t>Runtime</a:t>
            </a:r>
            <a:endParaRPr sz="1100">
              <a:solidFill>
                <a:schemeClr val="dk2"/>
              </a:solidFill>
              <a:latin typeface="Google Sans"/>
              <a:ea typeface="Google Sans"/>
              <a:cs typeface="Google Sans"/>
              <a:sym typeface="Google Sans"/>
            </a:endParaRPr>
          </a:p>
        </p:txBody>
      </p:sp>
      <p:sp>
        <p:nvSpPr>
          <p:cNvPr id="540" name="Google Shape;540;p58"/>
          <p:cNvSpPr txBox="1"/>
          <p:nvPr/>
        </p:nvSpPr>
        <p:spPr>
          <a:xfrm>
            <a:off x="4803100" y="943350"/>
            <a:ext cx="21231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dk2"/>
                </a:solidFill>
                <a:latin typeface="Google Sans"/>
                <a:ea typeface="Google Sans"/>
                <a:cs typeface="Google Sans"/>
                <a:sym typeface="Google Sans"/>
              </a:rPr>
              <a:t>Actual</a:t>
            </a:r>
            <a:endParaRPr sz="1100">
              <a:solidFill>
                <a:schemeClr val="dk2"/>
              </a:solidFill>
              <a:latin typeface="Google Sans"/>
              <a:ea typeface="Google Sans"/>
              <a:cs typeface="Google Sans"/>
              <a:sym typeface="Google Sans"/>
            </a:endParaRPr>
          </a:p>
        </p:txBody>
      </p:sp>
      <p:sp>
        <p:nvSpPr>
          <p:cNvPr id="541" name="Google Shape;541;p58"/>
          <p:cNvSpPr txBox="1"/>
          <p:nvPr/>
        </p:nvSpPr>
        <p:spPr>
          <a:xfrm>
            <a:off x="2939863" y="943350"/>
            <a:ext cx="21231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dk2"/>
                </a:solidFill>
                <a:latin typeface="Google Sans"/>
                <a:ea typeface="Google Sans"/>
                <a:cs typeface="Google Sans"/>
                <a:sym typeface="Google Sans"/>
              </a:rPr>
              <a:t>Desired</a:t>
            </a:r>
            <a:endParaRPr sz="1100">
              <a:solidFill>
                <a:schemeClr val="dk2"/>
              </a:solidFill>
              <a:latin typeface="Google Sans"/>
              <a:ea typeface="Google Sans"/>
              <a:cs typeface="Google Sans"/>
              <a:sym typeface="Google Sans"/>
            </a:endParaRPr>
          </a:p>
        </p:txBody>
      </p:sp>
      <p:sp>
        <p:nvSpPr>
          <p:cNvPr id="542" name="Google Shape;542;p58"/>
          <p:cNvSpPr txBox="1"/>
          <p:nvPr/>
        </p:nvSpPr>
        <p:spPr>
          <a:xfrm>
            <a:off x="253625" y="943350"/>
            <a:ext cx="21231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chemeClr val="dk2"/>
                </a:solidFill>
                <a:latin typeface="Google Sans"/>
                <a:ea typeface="Google Sans"/>
                <a:cs typeface="Google Sans"/>
                <a:sym typeface="Google Sans"/>
              </a:rPr>
              <a:t>External</a:t>
            </a:r>
            <a:endParaRPr sz="1100">
              <a:solidFill>
                <a:schemeClr val="dk2"/>
              </a:solidFill>
              <a:latin typeface="Google Sans"/>
              <a:ea typeface="Google Sans"/>
              <a:cs typeface="Google Sans"/>
              <a:sym typeface="Google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59"/>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548" name="Google Shape;548;p59"/>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549" name="Google Shape;549;p59"/>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550" name="Google Shape;550;p59"/>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551" name="Google Shape;551;p59"/>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552" name="Google Shape;552;p59"/>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553" name="Google Shape;553;p59"/>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554" name="Google Shape;554;p59"/>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555" name="Google Shape;555;p59"/>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556" name="Google Shape;556;p59"/>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557" name="Google Shape;557;p59"/>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558" name="Google Shape;558;p59"/>
          <p:cNvCxnSpPr>
            <a:stCxn id="547" idx="3"/>
            <a:endCxn id="548"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559" name="Google Shape;559;p59"/>
          <p:cNvCxnSpPr>
            <a:stCxn id="548" idx="3"/>
            <a:endCxn id="549"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560" name="Google Shape;560;p59"/>
          <p:cNvCxnSpPr>
            <a:stCxn id="556" idx="2"/>
            <a:endCxn id="557"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561" name="Google Shape;561;p59"/>
          <p:cNvCxnSpPr>
            <a:stCxn id="555" idx="3"/>
            <a:endCxn id="557"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562" name="Google Shape;562;p59"/>
          <p:cNvCxnSpPr>
            <a:stCxn id="557" idx="3"/>
            <a:endCxn id="547"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563" name="Google Shape;563;p59"/>
          <p:cNvCxnSpPr>
            <a:stCxn id="548" idx="2"/>
            <a:endCxn id="554" idx="3"/>
          </p:cNvCxnSpPr>
          <p:nvPr/>
        </p:nvCxnSpPr>
        <p:spPr>
          <a:xfrm rot="5400000">
            <a:off x="3814900" y="3389575"/>
            <a:ext cx="779700" cy="834000"/>
          </a:xfrm>
          <a:prstGeom prst="curvedConnector2">
            <a:avLst/>
          </a:prstGeom>
          <a:noFill/>
          <a:ln cap="flat" cmpd="sng" w="9525">
            <a:solidFill>
              <a:schemeClr val="dk2"/>
            </a:solidFill>
            <a:prstDash val="solid"/>
            <a:round/>
            <a:headEnd len="med" w="med" type="none"/>
            <a:tailEnd len="med" w="med" type="triangle"/>
          </a:ln>
        </p:spPr>
      </p:cxnSp>
      <p:cxnSp>
        <p:nvCxnSpPr>
          <p:cNvPr id="564" name="Google Shape;564;p59"/>
          <p:cNvCxnSpPr>
            <a:stCxn id="554" idx="1"/>
            <a:endCxn id="555" idx="2"/>
          </p:cNvCxnSpPr>
          <p:nvPr/>
        </p:nvCxnSpPr>
        <p:spPr>
          <a:xfrm rot="10800000">
            <a:off x="893200" y="3416825"/>
            <a:ext cx="2076600" cy="779700"/>
          </a:xfrm>
          <a:prstGeom prst="curvedConnector2">
            <a:avLst/>
          </a:prstGeom>
          <a:noFill/>
          <a:ln cap="flat" cmpd="sng" w="9525">
            <a:solidFill>
              <a:schemeClr val="dk2"/>
            </a:solidFill>
            <a:prstDash val="solid"/>
            <a:round/>
            <a:headEnd len="med" w="med" type="none"/>
            <a:tailEnd len="med" w="med" type="triangle"/>
          </a:ln>
        </p:spPr>
      </p:cxnSp>
      <p:sp>
        <p:nvSpPr>
          <p:cNvPr id="565" name="Google Shape;565;p59"/>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566" name="Google Shape;566;p59"/>
          <p:cNvCxnSpPr>
            <a:stCxn id="549" idx="2"/>
            <a:endCxn id="565"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567" name="Google Shape;567;p59"/>
          <p:cNvCxnSpPr>
            <a:stCxn id="565" idx="1"/>
            <a:endCxn id="554"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sp>
        <p:nvSpPr>
          <p:cNvPr id="568" name="Google Shape;568;p59"/>
          <p:cNvSpPr txBox="1"/>
          <p:nvPr/>
        </p:nvSpPr>
        <p:spPr>
          <a:xfrm>
            <a:off x="4473700" y="3652725"/>
            <a:ext cx="81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Rejected as “Failed”</a:t>
            </a:r>
            <a:endParaRPr sz="700">
              <a:latin typeface="Google Sans"/>
              <a:ea typeface="Google Sans"/>
              <a:cs typeface="Google Sans"/>
              <a:sym typeface="Google Sans"/>
            </a:endParaRPr>
          </a:p>
        </p:txBody>
      </p:sp>
      <p:sp>
        <p:nvSpPr>
          <p:cNvPr id="569" name="Google Shape;569;p59"/>
          <p:cNvSpPr txBox="1"/>
          <p:nvPr/>
        </p:nvSpPr>
        <p:spPr>
          <a:xfrm>
            <a:off x="4358600" y="4196625"/>
            <a:ext cx="81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Set terminal phase</a:t>
            </a:r>
            <a:endParaRPr sz="700">
              <a:latin typeface="Google Sans"/>
              <a:ea typeface="Google Sans"/>
              <a:cs typeface="Google Sans"/>
              <a:sym typeface="Google Sans"/>
            </a:endParaRPr>
          </a:p>
        </p:txBody>
      </p:sp>
      <p:sp>
        <p:nvSpPr>
          <p:cNvPr id="570" name="Google Shape;570;p59"/>
          <p:cNvSpPr txBox="1"/>
          <p:nvPr/>
        </p:nvSpPr>
        <p:spPr>
          <a:xfrm>
            <a:off x="1246175" y="4052925"/>
            <a:ext cx="818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Write status to API for regular pods or mirror pods</a:t>
            </a:r>
            <a:endParaRPr sz="700">
              <a:latin typeface="Google Sans"/>
              <a:ea typeface="Google Sans"/>
              <a:cs typeface="Google Sans"/>
              <a:sym typeface="Google Sans"/>
            </a:endParaRPr>
          </a:p>
        </p:txBody>
      </p:sp>
      <p:cxnSp>
        <p:nvCxnSpPr>
          <p:cNvPr id="571" name="Google Shape;571;p59"/>
          <p:cNvCxnSpPr>
            <a:stCxn id="549" idx="3"/>
            <a:endCxn id="551"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572" name="Google Shape;572;p59"/>
          <p:cNvCxnSpPr>
            <a:stCxn id="551" idx="2"/>
            <a:endCxn id="552"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573" name="Google Shape;573;p59"/>
          <p:cNvCxnSpPr>
            <a:stCxn id="549" idx="3"/>
            <a:endCxn id="552"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574" name="Google Shape;574;p59"/>
          <p:cNvCxnSpPr>
            <a:stCxn id="549" idx="3"/>
            <a:endCxn id="553"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575" name="Google Shape;575;p59"/>
          <p:cNvCxnSpPr>
            <a:stCxn id="552" idx="3"/>
            <a:endCxn id="550"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576" name="Google Shape;576;p59"/>
          <p:cNvCxnSpPr>
            <a:stCxn id="553" idx="3"/>
            <a:endCxn id="550"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cxnSp>
        <p:nvCxnSpPr>
          <p:cNvPr id="577" name="Google Shape;577;p59"/>
          <p:cNvCxnSpPr>
            <a:stCxn id="548" idx="0"/>
            <a:endCxn id="547" idx="0"/>
          </p:cNvCxnSpPr>
          <p:nvPr/>
        </p:nvCxnSpPr>
        <p:spPr>
          <a:xfrm rot="5400000">
            <a:off x="4000000" y="2075275"/>
            <a:ext cx="600" cy="1242900"/>
          </a:xfrm>
          <a:prstGeom prst="curvedConnector3">
            <a:avLst>
              <a:gd fmla="val -39687500" name="adj1"/>
            </a:avLst>
          </a:prstGeom>
          <a:noFill/>
          <a:ln cap="flat" cmpd="sng" w="9525">
            <a:solidFill>
              <a:schemeClr val="dk2"/>
            </a:solidFill>
            <a:prstDash val="solid"/>
            <a:round/>
            <a:headEnd len="med" w="med" type="none"/>
            <a:tailEnd len="med" w="med" type="triangle"/>
          </a:ln>
        </p:spPr>
      </p:cxnSp>
      <p:sp>
        <p:nvSpPr>
          <p:cNvPr id="578" name="Google Shape;578;p59"/>
          <p:cNvSpPr txBox="1"/>
          <p:nvPr/>
        </p:nvSpPr>
        <p:spPr>
          <a:xfrm>
            <a:off x="3738150" y="1786450"/>
            <a:ext cx="1667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Calculate “running” as:</a:t>
            </a:r>
            <a:endParaRPr sz="700">
              <a:latin typeface="Google Sans"/>
              <a:ea typeface="Google Sans"/>
              <a:cs typeface="Google Sans"/>
              <a:sym typeface="Google Sans"/>
            </a:endParaRPr>
          </a:p>
          <a:p>
            <a:pPr indent="0" lvl="0" marL="0" rtl="0" algn="l">
              <a:spcBef>
                <a:spcPts val="0"/>
              </a:spcBef>
              <a:spcAft>
                <a:spcPts val="0"/>
              </a:spcAft>
              <a:buNone/>
            </a:pPr>
            <a:r>
              <a:rPr lang="en" sz="700">
                <a:latin typeface="Google Sans"/>
                <a:ea typeface="Google Sans"/>
                <a:cs typeface="Google Sans"/>
                <a:sym typeface="Google Sans"/>
              </a:rPr>
              <a:t>podManager - statusManager{terminal} - podWorker{terminated)</a:t>
            </a:r>
            <a:endParaRPr sz="700">
              <a:latin typeface="Google Sans"/>
              <a:ea typeface="Google Sans"/>
              <a:cs typeface="Google Sans"/>
              <a:sym typeface="Google Sans"/>
            </a:endParaRPr>
          </a:p>
        </p:txBody>
      </p:sp>
      <p:sp>
        <p:nvSpPr>
          <p:cNvPr id="579" name="Google Shape;579;p59"/>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580" name="Google Shape;580;p59"/>
          <p:cNvCxnSpPr>
            <a:stCxn id="547" idx="0"/>
            <a:endCxn id="579" idx="1"/>
          </p:cNvCxnSpPr>
          <p:nvPr/>
        </p:nvCxnSpPr>
        <p:spPr>
          <a:xfrm rot="-5400000">
            <a:off x="3094600" y="1578175"/>
            <a:ext cx="1402500" cy="834000"/>
          </a:xfrm>
          <a:prstGeom prst="curvedConnector2">
            <a:avLst/>
          </a:prstGeom>
          <a:noFill/>
          <a:ln cap="flat" cmpd="sng" w="9525">
            <a:solidFill>
              <a:schemeClr val="dk2"/>
            </a:solidFill>
            <a:prstDash val="solid"/>
            <a:round/>
            <a:headEnd len="med" w="med" type="none"/>
            <a:tailEnd len="med" w="med" type="triangle"/>
          </a:ln>
        </p:spPr>
      </p:cxnSp>
      <p:cxnSp>
        <p:nvCxnSpPr>
          <p:cNvPr id="581" name="Google Shape;581;p59"/>
          <p:cNvCxnSpPr>
            <a:stCxn id="579" idx="3"/>
            <a:endCxn id="549" idx="0"/>
          </p:cNvCxnSpPr>
          <p:nvPr/>
        </p:nvCxnSpPr>
        <p:spPr>
          <a:xfrm>
            <a:off x="5030800" y="1293850"/>
            <a:ext cx="834000" cy="1402500"/>
          </a:xfrm>
          <a:prstGeom prst="curvedConnector2">
            <a:avLst/>
          </a:prstGeom>
          <a:noFill/>
          <a:ln cap="flat" cmpd="sng" w="9525">
            <a:solidFill>
              <a:schemeClr val="dk2"/>
            </a:solidFill>
            <a:prstDash val="solid"/>
            <a:round/>
            <a:headEnd len="med" w="med" type="none"/>
            <a:tailEnd len="med" w="med" type="triangle"/>
          </a:ln>
        </p:spPr>
      </p:cxnSp>
      <p:sp>
        <p:nvSpPr>
          <p:cNvPr id="582" name="Google Shape;582;p59"/>
          <p:cNvSpPr txBox="1"/>
          <p:nvPr/>
        </p:nvSpPr>
        <p:spPr>
          <a:xfrm>
            <a:off x="5271950" y="786025"/>
            <a:ext cx="1295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Terminate pods that are “orphaned” (no longer in config, or no longer in runtime)</a:t>
            </a:r>
            <a:endParaRPr sz="700">
              <a:latin typeface="Google Sans"/>
              <a:ea typeface="Google Sans"/>
              <a:cs typeface="Google Sans"/>
              <a:sym typeface="Google Sans"/>
            </a:endParaRPr>
          </a:p>
        </p:txBody>
      </p:sp>
      <p:sp>
        <p:nvSpPr>
          <p:cNvPr id="583" name="Google Shape;583;p59"/>
          <p:cNvSpPr txBox="1"/>
          <p:nvPr/>
        </p:nvSpPr>
        <p:spPr>
          <a:xfrm>
            <a:off x="2676450" y="986050"/>
            <a:ext cx="1295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Restart pods that are admitted (podManager - statusManager{terminal}) because of static pods</a:t>
            </a:r>
            <a:endParaRPr sz="700">
              <a:latin typeface="Google Sans"/>
              <a:ea typeface="Google Sans"/>
              <a:cs typeface="Google Sans"/>
              <a:sym typeface="Google Sans"/>
            </a:endParaRPr>
          </a:p>
        </p:txBody>
      </p:sp>
      <p:sp>
        <p:nvSpPr>
          <p:cNvPr id="584" name="Google Shape;584;p59"/>
          <p:cNvSpPr txBox="1"/>
          <p:nvPr/>
        </p:nvSpPr>
        <p:spPr>
          <a:xfrm>
            <a:off x="311900" y="222525"/>
            <a:ext cx="5253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Model Today (3/12/23)</a:t>
            </a:r>
            <a:endParaRPr sz="1800">
              <a:latin typeface="Google Sans"/>
              <a:ea typeface="Google Sans"/>
              <a:cs typeface="Google Sans"/>
              <a:sym typeface="Google Sans"/>
            </a:endParaRPr>
          </a:p>
        </p:txBody>
      </p:sp>
      <p:cxnSp>
        <p:nvCxnSpPr>
          <p:cNvPr id="585" name="Google Shape;585;p59"/>
          <p:cNvCxnSpPr>
            <a:stCxn id="552" idx="1"/>
            <a:endCxn id="579" idx="3"/>
          </p:cNvCxnSpPr>
          <p:nvPr/>
        </p:nvCxnSpPr>
        <p:spPr>
          <a:xfrm rot="10800000">
            <a:off x="5030800" y="1293775"/>
            <a:ext cx="1667700" cy="1762800"/>
          </a:xfrm>
          <a:prstGeom prst="curvedConnector3">
            <a:avLst>
              <a:gd fmla="val 28605"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60"/>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591" name="Google Shape;591;p60"/>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592" name="Google Shape;592;p60"/>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593" name="Google Shape;593;p60"/>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594" name="Google Shape;594;p60"/>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595" name="Google Shape;595;p60"/>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596" name="Google Shape;596;p60"/>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597" name="Google Shape;597;p60"/>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598" name="Google Shape;598;p60"/>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599" name="Google Shape;599;p60"/>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600" name="Google Shape;600;p60"/>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601" name="Google Shape;601;p60"/>
          <p:cNvCxnSpPr>
            <a:stCxn id="590" idx="3"/>
            <a:endCxn id="591"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02" name="Google Shape;602;p60"/>
          <p:cNvCxnSpPr>
            <a:stCxn id="591" idx="3"/>
            <a:endCxn id="592"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03" name="Google Shape;603;p60"/>
          <p:cNvCxnSpPr>
            <a:stCxn id="599" idx="2"/>
            <a:endCxn id="600"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604" name="Google Shape;604;p60"/>
          <p:cNvCxnSpPr>
            <a:stCxn id="598" idx="3"/>
            <a:endCxn id="600"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05" name="Google Shape;605;p60"/>
          <p:cNvCxnSpPr>
            <a:stCxn id="600" idx="3"/>
            <a:endCxn id="590"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06" name="Google Shape;606;p60"/>
          <p:cNvCxnSpPr>
            <a:stCxn id="591" idx="2"/>
            <a:endCxn id="597" idx="3"/>
          </p:cNvCxnSpPr>
          <p:nvPr/>
        </p:nvCxnSpPr>
        <p:spPr>
          <a:xfrm rot="5400000">
            <a:off x="3814900" y="3389575"/>
            <a:ext cx="779700" cy="834000"/>
          </a:xfrm>
          <a:prstGeom prst="curvedConnector2">
            <a:avLst/>
          </a:prstGeom>
          <a:noFill/>
          <a:ln cap="flat" cmpd="sng" w="9525">
            <a:solidFill>
              <a:schemeClr val="dk2"/>
            </a:solidFill>
            <a:prstDash val="solid"/>
            <a:round/>
            <a:headEnd len="med" w="med" type="none"/>
            <a:tailEnd len="med" w="med" type="triangle"/>
          </a:ln>
        </p:spPr>
      </p:cxnSp>
      <p:cxnSp>
        <p:nvCxnSpPr>
          <p:cNvPr id="607" name="Google Shape;607;p60"/>
          <p:cNvCxnSpPr>
            <a:stCxn id="597" idx="1"/>
            <a:endCxn id="598" idx="2"/>
          </p:cNvCxnSpPr>
          <p:nvPr/>
        </p:nvCxnSpPr>
        <p:spPr>
          <a:xfrm rot="10800000">
            <a:off x="893200" y="3416825"/>
            <a:ext cx="2076600" cy="779700"/>
          </a:xfrm>
          <a:prstGeom prst="curvedConnector2">
            <a:avLst/>
          </a:prstGeom>
          <a:noFill/>
          <a:ln cap="flat" cmpd="sng" w="9525">
            <a:solidFill>
              <a:schemeClr val="dk2"/>
            </a:solidFill>
            <a:prstDash val="solid"/>
            <a:round/>
            <a:headEnd len="med" w="med" type="none"/>
            <a:tailEnd len="med" w="med" type="triangle"/>
          </a:ln>
        </p:spPr>
      </p:cxnSp>
      <p:sp>
        <p:nvSpPr>
          <p:cNvPr id="608" name="Google Shape;608;p60"/>
          <p:cNvSpPr/>
          <p:nvPr/>
        </p:nvSpPr>
        <p:spPr>
          <a:xfrm>
            <a:off x="5455600" y="3836375"/>
            <a:ext cx="818100" cy="720300"/>
          </a:xfrm>
          <a:prstGeom prst="rect">
            <a:avLst/>
          </a:prstGeom>
          <a:noFill/>
          <a:ln cap="flat" cmpd="sng" w="9525">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609" name="Google Shape;609;p60"/>
          <p:cNvCxnSpPr>
            <a:stCxn id="592" idx="2"/>
            <a:endCxn id="608"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610" name="Google Shape;610;p60"/>
          <p:cNvCxnSpPr>
            <a:stCxn id="608" idx="1"/>
            <a:endCxn id="597"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cxnSp>
        <p:nvCxnSpPr>
          <p:cNvPr id="611" name="Google Shape;611;p60"/>
          <p:cNvCxnSpPr>
            <a:stCxn id="592" idx="3"/>
            <a:endCxn id="594"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612" name="Google Shape;612;p60"/>
          <p:cNvCxnSpPr>
            <a:stCxn id="594" idx="2"/>
            <a:endCxn id="595"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613" name="Google Shape;613;p60"/>
          <p:cNvCxnSpPr>
            <a:stCxn id="592" idx="3"/>
            <a:endCxn id="595"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614" name="Google Shape;614;p60"/>
          <p:cNvCxnSpPr>
            <a:stCxn id="592" idx="3"/>
            <a:endCxn id="596"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615" name="Google Shape;615;p60"/>
          <p:cNvCxnSpPr>
            <a:stCxn id="595" idx="3"/>
            <a:endCxn id="593"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616" name="Google Shape;616;p60"/>
          <p:cNvCxnSpPr>
            <a:stCxn id="596" idx="3"/>
            <a:endCxn id="593"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cxnSp>
        <p:nvCxnSpPr>
          <p:cNvPr id="617" name="Google Shape;617;p60"/>
          <p:cNvCxnSpPr>
            <a:stCxn id="591" idx="0"/>
            <a:endCxn id="590" idx="0"/>
          </p:cNvCxnSpPr>
          <p:nvPr/>
        </p:nvCxnSpPr>
        <p:spPr>
          <a:xfrm rot="5400000">
            <a:off x="4000000" y="2075275"/>
            <a:ext cx="600" cy="1242900"/>
          </a:xfrm>
          <a:prstGeom prst="curvedConnector3">
            <a:avLst>
              <a:gd fmla="val -39687500" name="adj1"/>
            </a:avLst>
          </a:prstGeom>
          <a:noFill/>
          <a:ln cap="flat" cmpd="sng" w="9525">
            <a:solidFill>
              <a:schemeClr val="dk2"/>
            </a:solidFill>
            <a:prstDash val="solid"/>
            <a:round/>
            <a:headEnd len="med" w="med" type="none"/>
            <a:tailEnd len="med" w="med" type="triangle"/>
          </a:ln>
        </p:spPr>
      </p:cxnSp>
      <p:sp>
        <p:nvSpPr>
          <p:cNvPr id="618" name="Google Shape;618;p60"/>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619" name="Google Shape;619;p60"/>
          <p:cNvCxnSpPr>
            <a:stCxn id="590" idx="0"/>
            <a:endCxn id="618" idx="1"/>
          </p:cNvCxnSpPr>
          <p:nvPr/>
        </p:nvCxnSpPr>
        <p:spPr>
          <a:xfrm rot="-5400000">
            <a:off x="3094600" y="1578175"/>
            <a:ext cx="1402500" cy="834000"/>
          </a:xfrm>
          <a:prstGeom prst="curvedConnector2">
            <a:avLst/>
          </a:prstGeom>
          <a:noFill/>
          <a:ln cap="flat" cmpd="sng" w="9525">
            <a:solidFill>
              <a:schemeClr val="dk2"/>
            </a:solidFill>
            <a:prstDash val="solid"/>
            <a:round/>
            <a:headEnd len="med" w="med" type="none"/>
            <a:tailEnd len="med" w="med" type="triangle"/>
          </a:ln>
        </p:spPr>
      </p:cxnSp>
      <p:cxnSp>
        <p:nvCxnSpPr>
          <p:cNvPr id="620" name="Google Shape;620;p60"/>
          <p:cNvCxnSpPr>
            <a:stCxn id="618" idx="3"/>
            <a:endCxn id="592" idx="0"/>
          </p:cNvCxnSpPr>
          <p:nvPr/>
        </p:nvCxnSpPr>
        <p:spPr>
          <a:xfrm>
            <a:off x="5030800" y="1293850"/>
            <a:ext cx="834000" cy="1402500"/>
          </a:xfrm>
          <a:prstGeom prst="curvedConnector2">
            <a:avLst/>
          </a:prstGeom>
          <a:noFill/>
          <a:ln cap="flat" cmpd="sng" w="9525">
            <a:solidFill>
              <a:schemeClr val="dk2"/>
            </a:solidFill>
            <a:prstDash val="solid"/>
            <a:round/>
            <a:headEnd len="med" w="med" type="none"/>
            <a:tailEnd len="med" w="med" type="triangle"/>
          </a:ln>
        </p:spPr>
      </p:cxnSp>
      <p:sp>
        <p:nvSpPr>
          <p:cNvPr id="621" name="Google Shape;621;p60"/>
          <p:cNvSpPr txBox="1"/>
          <p:nvPr/>
        </p:nvSpPr>
        <p:spPr>
          <a:xfrm>
            <a:off x="311900" y="222525"/>
            <a:ext cx="7268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Problem 1: No one tracking terminal pods (fixed in 1.22)</a:t>
            </a:r>
            <a:endParaRPr sz="1800">
              <a:latin typeface="Google Sans"/>
              <a:ea typeface="Google Sans"/>
              <a:cs typeface="Google Sans"/>
              <a:sym typeface="Google Sans"/>
            </a:endParaRPr>
          </a:p>
        </p:txBody>
      </p:sp>
      <p:cxnSp>
        <p:nvCxnSpPr>
          <p:cNvPr id="622" name="Google Shape;622;p60"/>
          <p:cNvCxnSpPr>
            <a:stCxn id="595" idx="1"/>
            <a:endCxn id="618" idx="3"/>
          </p:cNvCxnSpPr>
          <p:nvPr/>
        </p:nvCxnSpPr>
        <p:spPr>
          <a:xfrm rot="10800000">
            <a:off x="5030800" y="1293775"/>
            <a:ext cx="1667700" cy="1762800"/>
          </a:xfrm>
          <a:prstGeom prst="curvedConnector3">
            <a:avLst>
              <a:gd fmla="val 28605" name="adj1"/>
            </a:avLst>
          </a:prstGeom>
          <a:noFill/>
          <a:ln cap="flat" cmpd="sng" w="9525">
            <a:solidFill>
              <a:schemeClr val="dk2"/>
            </a:solidFill>
            <a:prstDash val="solid"/>
            <a:round/>
            <a:headEnd len="med" w="med" type="none"/>
            <a:tailEnd len="med" w="med" type="none"/>
          </a:ln>
        </p:spPr>
      </p:cxnSp>
      <p:sp>
        <p:nvSpPr>
          <p:cNvPr id="623" name="Google Shape;623;p60"/>
          <p:cNvSpPr txBox="1"/>
          <p:nvPr/>
        </p:nvSpPr>
        <p:spPr>
          <a:xfrm>
            <a:off x="4823025" y="4556800"/>
            <a:ext cx="16143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Pod worker becomes authoritative for pod phase transitions - models “actual” state of pod</a:t>
            </a:r>
            <a:endParaRPr sz="700">
              <a:latin typeface="Google Sans"/>
              <a:ea typeface="Google Sans"/>
              <a:cs typeface="Google Sans"/>
              <a:sym typeface="Google Sans"/>
            </a:endParaRPr>
          </a:p>
        </p:txBody>
      </p:sp>
      <p:sp>
        <p:nvSpPr>
          <p:cNvPr id="624" name="Google Shape;624;p60"/>
          <p:cNvSpPr txBox="1"/>
          <p:nvPr/>
        </p:nvSpPr>
        <p:spPr>
          <a:xfrm>
            <a:off x="3738150" y="1786450"/>
            <a:ext cx="1667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Calculate “running” as:</a:t>
            </a:r>
            <a:endParaRPr sz="700">
              <a:latin typeface="Google Sans"/>
              <a:ea typeface="Google Sans"/>
              <a:cs typeface="Google Sans"/>
              <a:sym typeface="Google Sans"/>
            </a:endParaRPr>
          </a:p>
          <a:p>
            <a:pPr indent="0" lvl="0" marL="0" rtl="0" algn="l">
              <a:spcBef>
                <a:spcPts val="0"/>
              </a:spcBef>
              <a:spcAft>
                <a:spcPts val="0"/>
              </a:spcAft>
              <a:buNone/>
            </a:pPr>
            <a:r>
              <a:rPr lang="en" sz="700">
                <a:latin typeface="Google Sans"/>
                <a:ea typeface="Google Sans"/>
                <a:cs typeface="Google Sans"/>
                <a:sym typeface="Google Sans"/>
              </a:rPr>
              <a:t>podManager - statusManager{terminal}</a:t>
            </a:r>
            <a:r>
              <a:rPr b="1" lang="en" sz="700">
                <a:solidFill>
                  <a:schemeClr val="accent4"/>
                </a:solidFill>
                <a:latin typeface="Google Sans"/>
                <a:ea typeface="Google Sans"/>
                <a:cs typeface="Google Sans"/>
                <a:sym typeface="Google Sans"/>
              </a:rPr>
              <a:t> - podWorker{terminated)</a:t>
            </a:r>
            <a:endParaRPr b="1" sz="700">
              <a:solidFill>
                <a:schemeClr val="accent4"/>
              </a:solidFill>
              <a:latin typeface="Google Sans"/>
              <a:ea typeface="Google Sans"/>
              <a:cs typeface="Google Sans"/>
              <a:sym typeface="Google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61"/>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630" name="Google Shape;630;p61"/>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631" name="Google Shape;631;p61"/>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632" name="Google Shape;632;p61"/>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633" name="Google Shape;633;p61"/>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634" name="Google Shape;634;p61"/>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635" name="Google Shape;635;p61"/>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636" name="Google Shape;636;p61"/>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637" name="Google Shape;637;p61"/>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638" name="Google Shape;638;p61"/>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639" name="Google Shape;639;p61"/>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640" name="Google Shape;640;p61"/>
          <p:cNvCxnSpPr>
            <a:stCxn id="629" idx="3"/>
            <a:endCxn id="630"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41" name="Google Shape;641;p61"/>
          <p:cNvCxnSpPr>
            <a:stCxn id="630" idx="3"/>
            <a:endCxn id="631"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42" name="Google Shape;642;p61"/>
          <p:cNvCxnSpPr>
            <a:stCxn id="638" idx="2"/>
            <a:endCxn id="639"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643" name="Google Shape;643;p61"/>
          <p:cNvCxnSpPr>
            <a:stCxn id="637" idx="3"/>
            <a:endCxn id="639"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44" name="Google Shape;644;p61"/>
          <p:cNvCxnSpPr>
            <a:stCxn id="639" idx="3"/>
            <a:endCxn id="629"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45" name="Google Shape;645;p61"/>
          <p:cNvCxnSpPr>
            <a:stCxn id="630" idx="2"/>
            <a:endCxn id="636" idx="3"/>
          </p:cNvCxnSpPr>
          <p:nvPr/>
        </p:nvCxnSpPr>
        <p:spPr>
          <a:xfrm rot="5400000">
            <a:off x="3814900" y="3389575"/>
            <a:ext cx="779700" cy="834000"/>
          </a:xfrm>
          <a:prstGeom prst="curvedConnector2">
            <a:avLst/>
          </a:prstGeom>
          <a:noFill/>
          <a:ln cap="flat" cmpd="sng" w="9525">
            <a:solidFill>
              <a:schemeClr val="dk2"/>
            </a:solidFill>
            <a:prstDash val="solid"/>
            <a:round/>
            <a:headEnd len="med" w="med" type="none"/>
            <a:tailEnd len="med" w="med" type="triangle"/>
          </a:ln>
        </p:spPr>
      </p:cxnSp>
      <p:cxnSp>
        <p:nvCxnSpPr>
          <p:cNvPr id="646" name="Google Shape;646;p61"/>
          <p:cNvCxnSpPr>
            <a:stCxn id="636" idx="1"/>
            <a:endCxn id="637" idx="2"/>
          </p:cNvCxnSpPr>
          <p:nvPr/>
        </p:nvCxnSpPr>
        <p:spPr>
          <a:xfrm rot="10800000">
            <a:off x="893200" y="3416825"/>
            <a:ext cx="2076600" cy="779700"/>
          </a:xfrm>
          <a:prstGeom prst="curvedConnector2">
            <a:avLst/>
          </a:prstGeom>
          <a:noFill/>
          <a:ln cap="flat" cmpd="sng" w="9525">
            <a:solidFill>
              <a:schemeClr val="dk2"/>
            </a:solidFill>
            <a:prstDash val="solid"/>
            <a:round/>
            <a:headEnd len="med" w="med" type="none"/>
            <a:tailEnd len="med" w="med" type="triangle"/>
          </a:ln>
        </p:spPr>
      </p:cxnSp>
      <p:sp>
        <p:nvSpPr>
          <p:cNvPr id="647" name="Google Shape;647;p61"/>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648" name="Google Shape;648;p61"/>
          <p:cNvCxnSpPr>
            <a:stCxn id="631" idx="2"/>
            <a:endCxn id="647"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649" name="Google Shape;649;p61"/>
          <p:cNvCxnSpPr>
            <a:stCxn id="647" idx="1"/>
            <a:endCxn id="636"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sp>
        <p:nvSpPr>
          <p:cNvPr id="650" name="Google Shape;650;p61"/>
          <p:cNvSpPr txBox="1"/>
          <p:nvPr/>
        </p:nvSpPr>
        <p:spPr>
          <a:xfrm>
            <a:off x="4358600" y="4196625"/>
            <a:ext cx="818100" cy="72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Pods that run to completion trigger change in pod state machine</a:t>
            </a:r>
            <a:endParaRPr sz="700">
              <a:latin typeface="Google Sans"/>
              <a:ea typeface="Google Sans"/>
              <a:cs typeface="Google Sans"/>
              <a:sym typeface="Google Sans"/>
            </a:endParaRPr>
          </a:p>
        </p:txBody>
      </p:sp>
      <p:sp>
        <p:nvSpPr>
          <p:cNvPr id="651" name="Google Shape;651;p61"/>
          <p:cNvSpPr txBox="1"/>
          <p:nvPr/>
        </p:nvSpPr>
        <p:spPr>
          <a:xfrm>
            <a:off x="668975" y="3900525"/>
            <a:ext cx="1242900" cy="713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Wait to write terminal phase until all containers are stopped</a:t>
            </a:r>
            <a:r>
              <a:rPr lang="en" sz="700">
                <a:latin typeface="Google Sans"/>
                <a:ea typeface="Google Sans"/>
                <a:cs typeface="Google Sans"/>
                <a:sym typeface="Google Sans"/>
              </a:rPr>
              <a:t> - need pod worker to be source of truth in kubelet for that</a:t>
            </a:r>
            <a:endParaRPr sz="700">
              <a:latin typeface="Google Sans"/>
              <a:ea typeface="Google Sans"/>
              <a:cs typeface="Google Sans"/>
              <a:sym typeface="Google Sans"/>
            </a:endParaRPr>
          </a:p>
        </p:txBody>
      </p:sp>
      <p:cxnSp>
        <p:nvCxnSpPr>
          <p:cNvPr id="652" name="Google Shape;652;p61"/>
          <p:cNvCxnSpPr>
            <a:stCxn id="631" idx="3"/>
            <a:endCxn id="633"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653" name="Google Shape;653;p61"/>
          <p:cNvCxnSpPr>
            <a:stCxn id="633" idx="2"/>
            <a:endCxn id="634"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654" name="Google Shape;654;p61"/>
          <p:cNvCxnSpPr>
            <a:stCxn id="631" idx="3"/>
            <a:endCxn id="634"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655" name="Google Shape;655;p61"/>
          <p:cNvCxnSpPr>
            <a:stCxn id="631" idx="3"/>
            <a:endCxn id="635"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656" name="Google Shape;656;p61"/>
          <p:cNvCxnSpPr>
            <a:stCxn id="634" idx="3"/>
            <a:endCxn id="632"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657" name="Google Shape;657;p61"/>
          <p:cNvCxnSpPr>
            <a:stCxn id="635" idx="3"/>
            <a:endCxn id="632"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cxnSp>
        <p:nvCxnSpPr>
          <p:cNvPr id="658" name="Google Shape;658;p61"/>
          <p:cNvCxnSpPr>
            <a:stCxn id="630" idx="0"/>
            <a:endCxn id="629" idx="0"/>
          </p:cNvCxnSpPr>
          <p:nvPr/>
        </p:nvCxnSpPr>
        <p:spPr>
          <a:xfrm rot="5400000">
            <a:off x="4000000" y="2075275"/>
            <a:ext cx="600" cy="1242900"/>
          </a:xfrm>
          <a:prstGeom prst="curvedConnector3">
            <a:avLst>
              <a:gd fmla="val -39687500" name="adj1"/>
            </a:avLst>
          </a:prstGeom>
          <a:noFill/>
          <a:ln cap="flat" cmpd="sng" w="9525">
            <a:solidFill>
              <a:schemeClr val="dk2"/>
            </a:solidFill>
            <a:prstDash val="solid"/>
            <a:round/>
            <a:headEnd len="med" w="med" type="none"/>
            <a:tailEnd len="med" w="med" type="triangle"/>
          </a:ln>
        </p:spPr>
      </p:cxnSp>
      <p:sp>
        <p:nvSpPr>
          <p:cNvPr id="659" name="Google Shape;659;p61"/>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660" name="Google Shape;660;p61"/>
          <p:cNvCxnSpPr>
            <a:stCxn id="629" idx="0"/>
            <a:endCxn id="659" idx="1"/>
          </p:cNvCxnSpPr>
          <p:nvPr/>
        </p:nvCxnSpPr>
        <p:spPr>
          <a:xfrm rot="-5400000">
            <a:off x="3094600" y="1578175"/>
            <a:ext cx="1402500" cy="834000"/>
          </a:xfrm>
          <a:prstGeom prst="curvedConnector2">
            <a:avLst/>
          </a:prstGeom>
          <a:noFill/>
          <a:ln cap="flat" cmpd="sng" w="9525">
            <a:solidFill>
              <a:schemeClr val="dk2"/>
            </a:solidFill>
            <a:prstDash val="solid"/>
            <a:round/>
            <a:headEnd len="med" w="med" type="none"/>
            <a:tailEnd len="med" w="med" type="triangle"/>
          </a:ln>
        </p:spPr>
      </p:cxnSp>
      <p:cxnSp>
        <p:nvCxnSpPr>
          <p:cNvPr id="661" name="Google Shape;661;p61"/>
          <p:cNvCxnSpPr>
            <a:stCxn id="659" idx="3"/>
            <a:endCxn id="631" idx="0"/>
          </p:cNvCxnSpPr>
          <p:nvPr/>
        </p:nvCxnSpPr>
        <p:spPr>
          <a:xfrm>
            <a:off x="5030800" y="1293850"/>
            <a:ext cx="834000" cy="1402500"/>
          </a:xfrm>
          <a:prstGeom prst="curvedConnector2">
            <a:avLst/>
          </a:prstGeom>
          <a:noFill/>
          <a:ln cap="flat" cmpd="sng" w="9525">
            <a:solidFill>
              <a:schemeClr val="dk2"/>
            </a:solidFill>
            <a:prstDash val="solid"/>
            <a:round/>
            <a:headEnd len="med" w="med" type="none"/>
            <a:tailEnd len="med" w="med" type="triangle"/>
          </a:ln>
        </p:spPr>
      </p:cxnSp>
      <p:sp>
        <p:nvSpPr>
          <p:cNvPr id="662" name="Google Shape;662;p61"/>
          <p:cNvSpPr txBox="1"/>
          <p:nvPr/>
        </p:nvSpPr>
        <p:spPr>
          <a:xfrm>
            <a:off x="311900" y="222525"/>
            <a:ext cx="8134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Problem 2: Pods report terminal phase while still running (fixed 1.24)</a:t>
            </a:r>
            <a:endParaRPr sz="1800">
              <a:latin typeface="Google Sans"/>
              <a:ea typeface="Google Sans"/>
              <a:cs typeface="Google Sans"/>
              <a:sym typeface="Google Sans"/>
            </a:endParaRPr>
          </a:p>
        </p:txBody>
      </p:sp>
      <p:cxnSp>
        <p:nvCxnSpPr>
          <p:cNvPr id="663" name="Google Shape;663;p61"/>
          <p:cNvCxnSpPr>
            <a:stCxn id="634" idx="1"/>
            <a:endCxn id="659" idx="3"/>
          </p:cNvCxnSpPr>
          <p:nvPr/>
        </p:nvCxnSpPr>
        <p:spPr>
          <a:xfrm rot="10800000">
            <a:off x="5030800" y="1293775"/>
            <a:ext cx="1667700" cy="1762800"/>
          </a:xfrm>
          <a:prstGeom prst="curvedConnector3">
            <a:avLst>
              <a:gd fmla="val 28605"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62"/>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669" name="Google Shape;669;p62"/>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670" name="Google Shape;670;p62"/>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671" name="Google Shape;671;p62"/>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672" name="Google Shape;672;p62"/>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673" name="Google Shape;673;p62"/>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674" name="Google Shape;674;p62"/>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675" name="Google Shape;675;p62"/>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676" name="Google Shape;676;p62"/>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677" name="Google Shape;677;p62"/>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678" name="Google Shape;678;p62"/>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679" name="Google Shape;679;p62"/>
          <p:cNvCxnSpPr>
            <a:stCxn id="668" idx="3"/>
            <a:endCxn id="669"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80" name="Google Shape;680;p62"/>
          <p:cNvCxnSpPr>
            <a:stCxn id="669" idx="3"/>
            <a:endCxn id="670"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81" name="Google Shape;681;p62"/>
          <p:cNvCxnSpPr>
            <a:stCxn id="677" idx="2"/>
            <a:endCxn id="678"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682" name="Google Shape;682;p62"/>
          <p:cNvCxnSpPr>
            <a:stCxn id="676" idx="3"/>
            <a:endCxn id="678"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83" name="Google Shape;683;p62"/>
          <p:cNvCxnSpPr>
            <a:stCxn id="678" idx="3"/>
            <a:endCxn id="668"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684" name="Google Shape;684;p62"/>
          <p:cNvCxnSpPr>
            <a:stCxn id="669" idx="2"/>
            <a:endCxn id="675" idx="3"/>
          </p:cNvCxnSpPr>
          <p:nvPr/>
        </p:nvCxnSpPr>
        <p:spPr>
          <a:xfrm rot="5400000">
            <a:off x="3814900" y="3389575"/>
            <a:ext cx="779700" cy="834000"/>
          </a:xfrm>
          <a:prstGeom prst="curvedConnector2">
            <a:avLst/>
          </a:prstGeom>
          <a:noFill/>
          <a:ln cap="flat" cmpd="sng" w="9525">
            <a:solidFill>
              <a:schemeClr val="dk2"/>
            </a:solidFill>
            <a:prstDash val="solid"/>
            <a:round/>
            <a:headEnd len="med" w="med" type="none"/>
            <a:tailEnd len="med" w="med" type="triangle"/>
          </a:ln>
        </p:spPr>
      </p:cxnSp>
      <p:cxnSp>
        <p:nvCxnSpPr>
          <p:cNvPr id="685" name="Google Shape;685;p62"/>
          <p:cNvCxnSpPr>
            <a:stCxn id="675" idx="1"/>
            <a:endCxn id="676" idx="2"/>
          </p:cNvCxnSpPr>
          <p:nvPr/>
        </p:nvCxnSpPr>
        <p:spPr>
          <a:xfrm rot="10800000">
            <a:off x="893200" y="3416825"/>
            <a:ext cx="2076600" cy="779700"/>
          </a:xfrm>
          <a:prstGeom prst="curvedConnector2">
            <a:avLst/>
          </a:prstGeom>
          <a:noFill/>
          <a:ln cap="flat" cmpd="sng" w="9525">
            <a:solidFill>
              <a:schemeClr val="dk2"/>
            </a:solidFill>
            <a:prstDash val="solid"/>
            <a:round/>
            <a:headEnd len="med" w="med" type="none"/>
            <a:tailEnd len="med" w="med" type="triangle"/>
          </a:ln>
        </p:spPr>
      </p:cxnSp>
      <p:sp>
        <p:nvSpPr>
          <p:cNvPr id="686" name="Google Shape;686;p62"/>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687" name="Google Shape;687;p62"/>
          <p:cNvCxnSpPr>
            <a:stCxn id="670" idx="2"/>
            <a:endCxn id="686"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688" name="Google Shape;688;p62"/>
          <p:cNvCxnSpPr>
            <a:stCxn id="686" idx="1"/>
            <a:endCxn id="675"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cxnSp>
        <p:nvCxnSpPr>
          <p:cNvPr id="689" name="Google Shape;689;p62"/>
          <p:cNvCxnSpPr>
            <a:stCxn id="670" idx="3"/>
            <a:endCxn id="672"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690" name="Google Shape;690;p62"/>
          <p:cNvCxnSpPr>
            <a:stCxn id="672" idx="2"/>
            <a:endCxn id="673"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691" name="Google Shape;691;p62"/>
          <p:cNvCxnSpPr>
            <a:stCxn id="670" idx="3"/>
            <a:endCxn id="673"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692" name="Google Shape;692;p62"/>
          <p:cNvCxnSpPr>
            <a:stCxn id="670" idx="3"/>
            <a:endCxn id="674"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693" name="Google Shape;693;p62"/>
          <p:cNvCxnSpPr>
            <a:stCxn id="673" idx="3"/>
            <a:endCxn id="671"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694" name="Google Shape;694;p62"/>
          <p:cNvCxnSpPr>
            <a:stCxn id="674" idx="3"/>
            <a:endCxn id="671"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cxnSp>
        <p:nvCxnSpPr>
          <p:cNvPr id="695" name="Google Shape;695;p62"/>
          <p:cNvCxnSpPr>
            <a:stCxn id="669" idx="0"/>
            <a:endCxn id="668" idx="0"/>
          </p:cNvCxnSpPr>
          <p:nvPr/>
        </p:nvCxnSpPr>
        <p:spPr>
          <a:xfrm rot="5400000">
            <a:off x="4000000" y="2075275"/>
            <a:ext cx="600" cy="1242900"/>
          </a:xfrm>
          <a:prstGeom prst="curvedConnector3">
            <a:avLst>
              <a:gd fmla="val -39687500" name="adj1"/>
            </a:avLst>
          </a:prstGeom>
          <a:noFill/>
          <a:ln cap="flat" cmpd="sng" w="9525">
            <a:solidFill>
              <a:schemeClr val="dk2"/>
            </a:solidFill>
            <a:prstDash val="solid"/>
            <a:round/>
            <a:headEnd len="med" w="med" type="none"/>
            <a:tailEnd len="med" w="med" type="triangle"/>
          </a:ln>
        </p:spPr>
      </p:cxnSp>
      <p:sp>
        <p:nvSpPr>
          <p:cNvPr id="696" name="Google Shape;696;p62"/>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697" name="Google Shape;697;p62"/>
          <p:cNvCxnSpPr>
            <a:stCxn id="668" idx="0"/>
            <a:endCxn id="696" idx="1"/>
          </p:cNvCxnSpPr>
          <p:nvPr/>
        </p:nvCxnSpPr>
        <p:spPr>
          <a:xfrm rot="-5400000">
            <a:off x="3094600" y="1578175"/>
            <a:ext cx="1402500" cy="834000"/>
          </a:xfrm>
          <a:prstGeom prst="curvedConnector2">
            <a:avLst/>
          </a:prstGeom>
          <a:noFill/>
          <a:ln cap="flat" cmpd="sng" w="38100">
            <a:solidFill>
              <a:schemeClr val="accent4"/>
            </a:solidFill>
            <a:prstDash val="solid"/>
            <a:round/>
            <a:headEnd len="med" w="med" type="none"/>
            <a:tailEnd len="med" w="med" type="triangle"/>
          </a:ln>
        </p:spPr>
      </p:cxnSp>
      <p:cxnSp>
        <p:nvCxnSpPr>
          <p:cNvPr id="698" name="Google Shape;698;p62"/>
          <p:cNvCxnSpPr>
            <a:stCxn id="696" idx="3"/>
            <a:endCxn id="670" idx="0"/>
          </p:cNvCxnSpPr>
          <p:nvPr/>
        </p:nvCxnSpPr>
        <p:spPr>
          <a:xfrm>
            <a:off x="5030800" y="1293850"/>
            <a:ext cx="834000" cy="1402500"/>
          </a:xfrm>
          <a:prstGeom prst="curvedConnector2">
            <a:avLst/>
          </a:prstGeom>
          <a:noFill/>
          <a:ln cap="flat" cmpd="sng" w="38100">
            <a:solidFill>
              <a:schemeClr val="accent4"/>
            </a:solidFill>
            <a:prstDash val="solid"/>
            <a:round/>
            <a:headEnd len="med" w="med" type="none"/>
            <a:tailEnd len="med" w="med" type="triangle"/>
          </a:ln>
        </p:spPr>
      </p:cxnSp>
      <p:sp>
        <p:nvSpPr>
          <p:cNvPr id="699" name="Google Shape;699;p62"/>
          <p:cNvSpPr txBox="1"/>
          <p:nvPr/>
        </p:nvSpPr>
        <p:spPr>
          <a:xfrm>
            <a:off x="5729150" y="786025"/>
            <a:ext cx="1295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Terminate pods that are “orphaned” (no longer in config) and ensure pod runtime has no orphaned containers from previous runs</a:t>
            </a:r>
            <a:endParaRPr sz="700">
              <a:latin typeface="Google Sans"/>
              <a:ea typeface="Google Sans"/>
              <a:cs typeface="Google Sans"/>
              <a:sym typeface="Google Sans"/>
            </a:endParaRPr>
          </a:p>
        </p:txBody>
      </p:sp>
      <p:sp>
        <p:nvSpPr>
          <p:cNvPr id="700" name="Google Shape;700;p62"/>
          <p:cNvSpPr txBox="1"/>
          <p:nvPr/>
        </p:nvSpPr>
        <p:spPr>
          <a:xfrm>
            <a:off x="2676450" y="1062250"/>
            <a:ext cx="1295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Restart pods that are admitted (podManager - statusManager{terminal}) because of static pods</a:t>
            </a:r>
            <a:endParaRPr sz="700">
              <a:latin typeface="Google Sans"/>
              <a:ea typeface="Google Sans"/>
              <a:cs typeface="Google Sans"/>
              <a:sym typeface="Google Sans"/>
            </a:endParaRPr>
          </a:p>
        </p:txBody>
      </p:sp>
      <p:sp>
        <p:nvSpPr>
          <p:cNvPr id="701" name="Google Shape;701;p62"/>
          <p:cNvSpPr txBox="1"/>
          <p:nvPr/>
        </p:nvSpPr>
        <p:spPr>
          <a:xfrm>
            <a:off x="311900" y="222525"/>
            <a:ext cx="7268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Problem 3: No one tracking </a:t>
            </a:r>
            <a:r>
              <a:rPr lang="en" sz="1800">
                <a:latin typeface="Google Sans"/>
                <a:ea typeface="Google Sans"/>
                <a:cs typeface="Google Sans"/>
                <a:sym typeface="Google Sans"/>
              </a:rPr>
              <a:t>orphaned pods</a:t>
            </a:r>
            <a:r>
              <a:rPr lang="en" sz="1800">
                <a:latin typeface="Google Sans"/>
                <a:ea typeface="Google Sans"/>
                <a:cs typeface="Google Sans"/>
                <a:sym typeface="Google Sans"/>
              </a:rPr>
              <a:t> (fixed in 1.27)</a:t>
            </a:r>
            <a:endParaRPr sz="1800">
              <a:latin typeface="Google Sans"/>
              <a:ea typeface="Google Sans"/>
              <a:cs typeface="Google Sans"/>
              <a:sym typeface="Google Sans"/>
            </a:endParaRPr>
          </a:p>
        </p:txBody>
      </p:sp>
      <p:cxnSp>
        <p:nvCxnSpPr>
          <p:cNvPr id="702" name="Google Shape;702;p62"/>
          <p:cNvCxnSpPr>
            <a:stCxn id="673" idx="1"/>
            <a:endCxn id="696" idx="3"/>
          </p:cNvCxnSpPr>
          <p:nvPr/>
        </p:nvCxnSpPr>
        <p:spPr>
          <a:xfrm rot="10800000">
            <a:off x="5030800" y="1293775"/>
            <a:ext cx="1667700" cy="1762800"/>
          </a:xfrm>
          <a:prstGeom prst="curvedConnector3">
            <a:avLst>
              <a:gd fmla="val 28605" name="adj1"/>
            </a:avLst>
          </a:prstGeom>
          <a:noFill/>
          <a:ln cap="flat" cmpd="sng" w="38100">
            <a:solidFill>
              <a:schemeClr val="accent4"/>
            </a:solidFill>
            <a:prstDash val="solid"/>
            <a:round/>
            <a:headEnd len="med" w="med" type="triangle"/>
            <a:tailEnd len="med" w="med" type="none"/>
          </a:ln>
        </p:spPr>
      </p:cxnSp>
      <p:sp>
        <p:nvSpPr>
          <p:cNvPr id="703" name="Google Shape;703;p62"/>
          <p:cNvSpPr txBox="1"/>
          <p:nvPr/>
        </p:nvSpPr>
        <p:spPr>
          <a:xfrm>
            <a:off x="464300" y="1685025"/>
            <a:ext cx="1295100" cy="5079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700">
                <a:latin typeface="Google Sans"/>
                <a:ea typeface="Google Sans"/>
                <a:cs typeface="Google Sans"/>
                <a:sym typeface="Google Sans"/>
              </a:rPr>
              <a:t>RestartAlways static pods must be kept running no matter what</a:t>
            </a:r>
            <a:endParaRPr sz="700">
              <a:latin typeface="Google Sans"/>
              <a:ea typeface="Google Sans"/>
              <a:cs typeface="Google Sans"/>
              <a:sym typeface="Google Sans"/>
            </a:endParaRPr>
          </a:p>
        </p:txBody>
      </p:sp>
      <p:sp>
        <p:nvSpPr>
          <p:cNvPr id="704" name="Google Shape;704;p62"/>
          <p:cNvSpPr txBox="1"/>
          <p:nvPr/>
        </p:nvSpPr>
        <p:spPr>
          <a:xfrm>
            <a:off x="4684600" y="2136850"/>
            <a:ext cx="129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Pod worker tracks latest spec for pods it has seen</a:t>
            </a:r>
            <a:endParaRPr sz="700">
              <a:latin typeface="Google Sans"/>
              <a:ea typeface="Google Sans"/>
              <a:cs typeface="Google Sans"/>
              <a:sym typeface="Google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63"/>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710" name="Google Shape;710;p63"/>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711" name="Google Shape;711;p63"/>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712" name="Google Shape;712;p63"/>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713" name="Google Shape;713;p63"/>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714" name="Google Shape;714;p63"/>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715" name="Google Shape;715;p63"/>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716" name="Google Shape;716;p63"/>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717" name="Google Shape;717;p63"/>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718" name="Google Shape;718;p63"/>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719" name="Google Shape;719;p63"/>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720" name="Google Shape;720;p63"/>
          <p:cNvCxnSpPr>
            <a:stCxn id="709" idx="3"/>
            <a:endCxn id="710"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721" name="Google Shape;721;p63"/>
          <p:cNvCxnSpPr>
            <a:stCxn id="710" idx="3"/>
            <a:endCxn id="711"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722" name="Google Shape;722;p63"/>
          <p:cNvCxnSpPr>
            <a:stCxn id="718" idx="2"/>
            <a:endCxn id="719"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723" name="Google Shape;723;p63"/>
          <p:cNvCxnSpPr>
            <a:stCxn id="717" idx="3"/>
            <a:endCxn id="719"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724" name="Google Shape;724;p63"/>
          <p:cNvCxnSpPr>
            <a:stCxn id="719" idx="3"/>
            <a:endCxn id="709"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725" name="Google Shape;725;p63"/>
          <p:cNvCxnSpPr>
            <a:stCxn id="710" idx="2"/>
            <a:endCxn id="716" idx="3"/>
          </p:cNvCxnSpPr>
          <p:nvPr/>
        </p:nvCxnSpPr>
        <p:spPr>
          <a:xfrm rot="5400000">
            <a:off x="3814900" y="3389575"/>
            <a:ext cx="779700" cy="834000"/>
          </a:xfrm>
          <a:prstGeom prst="curvedConnector2">
            <a:avLst/>
          </a:prstGeom>
          <a:noFill/>
          <a:ln cap="flat" cmpd="sng" w="9525">
            <a:solidFill>
              <a:schemeClr val="dk2"/>
            </a:solidFill>
            <a:prstDash val="solid"/>
            <a:round/>
            <a:headEnd len="med" w="med" type="none"/>
            <a:tailEnd len="med" w="med" type="triangle"/>
          </a:ln>
        </p:spPr>
      </p:cxnSp>
      <p:cxnSp>
        <p:nvCxnSpPr>
          <p:cNvPr id="726" name="Google Shape;726;p63"/>
          <p:cNvCxnSpPr>
            <a:stCxn id="716" idx="1"/>
            <a:endCxn id="717" idx="2"/>
          </p:cNvCxnSpPr>
          <p:nvPr/>
        </p:nvCxnSpPr>
        <p:spPr>
          <a:xfrm rot="10800000">
            <a:off x="893200" y="3416825"/>
            <a:ext cx="2076600" cy="779700"/>
          </a:xfrm>
          <a:prstGeom prst="curvedConnector2">
            <a:avLst/>
          </a:prstGeom>
          <a:noFill/>
          <a:ln cap="flat" cmpd="sng" w="9525">
            <a:solidFill>
              <a:schemeClr val="dk2"/>
            </a:solidFill>
            <a:prstDash val="solid"/>
            <a:round/>
            <a:headEnd len="med" w="med" type="none"/>
            <a:tailEnd len="med" w="med" type="triangle"/>
          </a:ln>
        </p:spPr>
      </p:cxnSp>
      <p:sp>
        <p:nvSpPr>
          <p:cNvPr id="727" name="Google Shape;727;p63"/>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728" name="Google Shape;728;p63"/>
          <p:cNvCxnSpPr>
            <a:stCxn id="711" idx="2"/>
            <a:endCxn id="727"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729" name="Google Shape;729;p63"/>
          <p:cNvCxnSpPr>
            <a:stCxn id="727" idx="1"/>
            <a:endCxn id="716"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cxnSp>
        <p:nvCxnSpPr>
          <p:cNvPr id="730" name="Google Shape;730;p63"/>
          <p:cNvCxnSpPr>
            <a:stCxn id="711" idx="3"/>
            <a:endCxn id="713"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731" name="Google Shape;731;p63"/>
          <p:cNvCxnSpPr>
            <a:stCxn id="713" idx="2"/>
            <a:endCxn id="714"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732" name="Google Shape;732;p63"/>
          <p:cNvCxnSpPr>
            <a:stCxn id="711" idx="3"/>
            <a:endCxn id="714"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733" name="Google Shape;733;p63"/>
          <p:cNvCxnSpPr>
            <a:stCxn id="711" idx="3"/>
            <a:endCxn id="715" idx="1"/>
          </p:cNvCxnSpPr>
          <p:nvPr/>
        </p:nvCxnSpPr>
        <p:spPr>
          <a:xfrm>
            <a:off x="6273700" y="3056575"/>
            <a:ext cx="424800" cy="1140000"/>
          </a:xfrm>
          <a:prstGeom prst="straightConnector1">
            <a:avLst/>
          </a:prstGeom>
          <a:noFill/>
          <a:ln cap="flat" cmpd="sng" w="9525">
            <a:solidFill>
              <a:schemeClr val="accent4"/>
            </a:solidFill>
            <a:prstDash val="solid"/>
            <a:round/>
            <a:headEnd len="med" w="med" type="triangle"/>
            <a:tailEnd len="med" w="med" type="triangle"/>
          </a:ln>
        </p:spPr>
      </p:cxnSp>
      <p:cxnSp>
        <p:nvCxnSpPr>
          <p:cNvPr id="734" name="Google Shape;734;p63"/>
          <p:cNvCxnSpPr>
            <a:stCxn id="714" idx="3"/>
            <a:endCxn id="712"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735" name="Google Shape;735;p63"/>
          <p:cNvCxnSpPr>
            <a:stCxn id="715" idx="3"/>
            <a:endCxn id="712"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cxnSp>
        <p:nvCxnSpPr>
          <p:cNvPr id="736" name="Google Shape;736;p63"/>
          <p:cNvCxnSpPr>
            <a:stCxn id="710" idx="0"/>
            <a:endCxn id="709" idx="0"/>
          </p:cNvCxnSpPr>
          <p:nvPr/>
        </p:nvCxnSpPr>
        <p:spPr>
          <a:xfrm rot="5400000">
            <a:off x="4000000" y="2075275"/>
            <a:ext cx="600" cy="1242900"/>
          </a:xfrm>
          <a:prstGeom prst="curvedConnector3">
            <a:avLst>
              <a:gd fmla="val -39687500" name="adj1"/>
            </a:avLst>
          </a:prstGeom>
          <a:noFill/>
          <a:ln cap="flat" cmpd="sng" w="9525">
            <a:solidFill>
              <a:schemeClr val="dk2"/>
            </a:solidFill>
            <a:prstDash val="solid"/>
            <a:round/>
            <a:headEnd len="med" w="med" type="none"/>
            <a:tailEnd len="med" w="med" type="triangle"/>
          </a:ln>
        </p:spPr>
      </p:cxnSp>
      <p:sp>
        <p:nvSpPr>
          <p:cNvPr id="737" name="Google Shape;737;p63"/>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738" name="Google Shape;738;p63"/>
          <p:cNvCxnSpPr>
            <a:stCxn id="709" idx="0"/>
            <a:endCxn id="737" idx="1"/>
          </p:cNvCxnSpPr>
          <p:nvPr/>
        </p:nvCxnSpPr>
        <p:spPr>
          <a:xfrm rot="-5400000">
            <a:off x="3094600" y="1578175"/>
            <a:ext cx="1402500" cy="834000"/>
          </a:xfrm>
          <a:prstGeom prst="curvedConnector2">
            <a:avLst/>
          </a:prstGeom>
          <a:noFill/>
          <a:ln cap="flat" cmpd="sng" w="9525">
            <a:solidFill>
              <a:schemeClr val="dk2"/>
            </a:solidFill>
            <a:prstDash val="solid"/>
            <a:round/>
            <a:headEnd len="med" w="med" type="none"/>
            <a:tailEnd len="med" w="med" type="triangle"/>
          </a:ln>
        </p:spPr>
      </p:cxnSp>
      <p:cxnSp>
        <p:nvCxnSpPr>
          <p:cNvPr id="739" name="Google Shape;739;p63"/>
          <p:cNvCxnSpPr>
            <a:stCxn id="737" idx="3"/>
            <a:endCxn id="711" idx="0"/>
          </p:cNvCxnSpPr>
          <p:nvPr/>
        </p:nvCxnSpPr>
        <p:spPr>
          <a:xfrm>
            <a:off x="5030800" y="1293850"/>
            <a:ext cx="834000" cy="1402500"/>
          </a:xfrm>
          <a:prstGeom prst="curvedConnector2">
            <a:avLst/>
          </a:prstGeom>
          <a:noFill/>
          <a:ln cap="flat" cmpd="sng" w="9525">
            <a:solidFill>
              <a:schemeClr val="dk2"/>
            </a:solidFill>
            <a:prstDash val="solid"/>
            <a:round/>
            <a:headEnd len="med" w="med" type="none"/>
            <a:tailEnd len="med" w="med" type="triangle"/>
          </a:ln>
        </p:spPr>
      </p:cxnSp>
      <p:sp>
        <p:nvSpPr>
          <p:cNvPr id="740" name="Google Shape;740;p63"/>
          <p:cNvSpPr txBox="1"/>
          <p:nvPr/>
        </p:nvSpPr>
        <p:spPr>
          <a:xfrm>
            <a:off x="4506975" y="2101338"/>
            <a:ext cx="1295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Volumes of pods that have failed admission can have mounted volumes</a:t>
            </a:r>
            <a:endParaRPr sz="700">
              <a:latin typeface="Google Sans"/>
              <a:ea typeface="Google Sans"/>
              <a:cs typeface="Google Sans"/>
              <a:sym typeface="Google Sans"/>
            </a:endParaRPr>
          </a:p>
        </p:txBody>
      </p:sp>
      <p:sp>
        <p:nvSpPr>
          <p:cNvPr id="741" name="Google Shape;741;p63"/>
          <p:cNvSpPr txBox="1"/>
          <p:nvPr/>
        </p:nvSpPr>
        <p:spPr>
          <a:xfrm>
            <a:off x="311900" y="222525"/>
            <a:ext cx="7268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Problem 4: Components looking at “desired”, not “actual”</a:t>
            </a:r>
            <a:endParaRPr sz="1800">
              <a:latin typeface="Google Sans"/>
              <a:ea typeface="Google Sans"/>
              <a:cs typeface="Google Sans"/>
              <a:sym typeface="Google Sans"/>
            </a:endParaRPr>
          </a:p>
        </p:txBody>
      </p:sp>
      <p:cxnSp>
        <p:nvCxnSpPr>
          <p:cNvPr id="742" name="Google Shape;742;p63"/>
          <p:cNvCxnSpPr>
            <a:stCxn id="714" idx="1"/>
            <a:endCxn id="737" idx="3"/>
          </p:cNvCxnSpPr>
          <p:nvPr/>
        </p:nvCxnSpPr>
        <p:spPr>
          <a:xfrm rot="10800000">
            <a:off x="5030800" y="1293775"/>
            <a:ext cx="1667700" cy="1762800"/>
          </a:xfrm>
          <a:prstGeom prst="curvedConnector3">
            <a:avLst>
              <a:gd fmla="val 28605" name="adj1"/>
            </a:avLst>
          </a:prstGeom>
          <a:noFill/>
          <a:ln cap="flat" cmpd="sng" w="9525">
            <a:solidFill>
              <a:schemeClr val="dk2"/>
            </a:solidFill>
            <a:prstDash val="solid"/>
            <a:round/>
            <a:headEnd len="med" w="med" type="none"/>
            <a:tailEnd len="med" w="med" type="none"/>
          </a:ln>
        </p:spPr>
      </p:cxnSp>
      <p:cxnSp>
        <p:nvCxnSpPr>
          <p:cNvPr id="743" name="Google Shape;743;p63"/>
          <p:cNvCxnSpPr>
            <a:stCxn id="713" idx="1"/>
            <a:endCxn id="709" idx="0"/>
          </p:cNvCxnSpPr>
          <p:nvPr/>
        </p:nvCxnSpPr>
        <p:spPr>
          <a:xfrm flipH="1">
            <a:off x="3378700" y="1916625"/>
            <a:ext cx="3319800" cy="779700"/>
          </a:xfrm>
          <a:prstGeom prst="curvedConnector2">
            <a:avLst/>
          </a:prstGeom>
          <a:noFill/>
          <a:ln cap="flat" cmpd="sng" w="38100">
            <a:solidFill>
              <a:schemeClr val="accent2"/>
            </a:solidFill>
            <a:prstDash val="solid"/>
            <a:round/>
            <a:headEnd len="med" w="med" type="none"/>
            <a:tailEnd len="med" w="med" type="triangle"/>
          </a:ln>
        </p:spPr>
      </p:cxnSp>
      <p:cxnSp>
        <p:nvCxnSpPr>
          <p:cNvPr id="744" name="Google Shape;744;p63"/>
          <p:cNvCxnSpPr>
            <a:stCxn id="713" idx="1"/>
            <a:endCxn id="711" idx="0"/>
          </p:cNvCxnSpPr>
          <p:nvPr/>
        </p:nvCxnSpPr>
        <p:spPr>
          <a:xfrm flipH="1">
            <a:off x="5864500" y="1916625"/>
            <a:ext cx="834000" cy="779700"/>
          </a:xfrm>
          <a:prstGeom prst="curvedConnector2">
            <a:avLst/>
          </a:prstGeom>
          <a:noFill/>
          <a:ln cap="flat" cmpd="sng" w="38100">
            <a:solidFill>
              <a:schemeClr val="accent4"/>
            </a:solidFill>
            <a:prstDash val="solid"/>
            <a:round/>
            <a:headEnd len="med" w="med" type="none"/>
            <a:tailEnd len="med" w="med" type="triangle"/>
          </a:ln>
        </p:spPr>
      </p:cxnSp>
      <p:sp>
        <p:nvSpPr>
          <p:cNvPr id="745" name="Google Shape;745;p63"/>
          <p:cNvSpPr txBox="1"/>
          <p:nvPr/>
        </p:nvSpPr>
        <p:spPr>
          <a:xfrm>
            <a:off x="5712250" y="4628000"/>
            <a:ext cx="279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Orphaned pods should still have readiness checks and volumes until their containers stop running</a:t>
            </a:r>
            <a:endParaRPr sz="700">
              <a:latin typeface="Google Sans"/>
              <a:ea typeface="Google Sans"/>
              <a:cs typeface="Google Sans"/>
              <a:sym typeface="Googl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64"/>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751" name="Google Shape;751;p64"/>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752" name="Google Shape;752;p64"/>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753" name="Google Shape;753;p64"/>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754" name="Google Shape;754;p64"/>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755" name="Google Shape;755;p64"/>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756" name="Google Shape;756;p64"/>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757" name="Google Shape;757;p64"/>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758" name="Google Shape;758;p64"/>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759" name="Google Shape;759;p64"/>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760" name="Google Shape;760;p64"/>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761" name="Google Shape;761;p64"/>
          <p:cNvCxnSpPr>
            <a:stCxn id="750" idx="3"/>
            <a:endCxn id="751"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762" name="Google Shape;762;p64"/>
          <p:cNvCxnSpPr>
            <a:stCxn id="751" idx="3"/>
            <a:endCxn id="752" idx="1"/>
          </p:cNvCxnSpPr>
          <p:nvPr/>
        </p:nvCxnSpPr>
        <p:spPr>
          <a:xfrm>
            <a:off x="50308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763" name="Google Shape;763;p64"/>
          <p:cNvCxnSpPr>
            <a:stCxn id="759" idx="2"/>
            <a:endCxn id="760"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764" name="Google Shape;764;p64"/>
          <p:cNvCxnSpPr>
            <a:stCxn id="758" idx="3"/>
            <a:endCxn id="760"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765" name="Google Shape;765;p64"/>
          <p:cNvCxnSpPr>
            <a:stCxn id="760" idx="3"/>
            <a:endCxn id="750"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766" name="Google Shape;766;p64"/>
          <p:cNvCxnSpPr>
            <a:stCxn id="751" idx="2"/>
            <a:endCxn id="757" idx="3"/>
          </p:cNvCxnSpPr>
          <p:nvPr/>
        </p:nvCxnSpPr>
        <p:spPr>
          <a:xfrm rot="5400000">
            <a:off x="3814900" y="3389575"/>
            <a:ext cx="779700" cy="834000"/>
          </a:xfrm>
          <a:prstGeom prst="curvedConnector2">
            <a:avLst/>
          </a:prstGeom>
          <a:noFill/>
          <a:ln cap="flat" cmpd="sng" w="9525">
            <a:solidFill>
              <a:schemeClr val="dk2"/>
            </a:solidFill>
            <a:prstDash val="solid"/>
            <a:round/>
            <a:headEnd len="med" w="med" type="none"/>
            <a:tailEnd len="med" w="med" type="triangle"/>
          </a:ln>
        </p:spPr>
      </p:cxnSp>
      <p:cxnSp>
        <p:nvCxnSpPr>
          <p:cNvPr id="767" name="Google Shape;767;p64"/>
          <p:cNvCxnSpPr>
            <a:stCxn id="757" idx="1"/>
            <a:endCxn id="758" idx="2"/>
          </p:cNvCxnSpPr>
          <p:nvPr/>
        </p:nvCxnSpPr>
        <p:spPr>
          <a:xfrm rot="10800000">
            <a:off x="893200" y="3416825"/>
            <a:ext cx="2076600" cy="779700"/>
          </a:xfrm>
          <a:prstGeom prst="curvedConnector2">
            <a:avLst/>
          </a:prstGeom>
          <a:noFill/>
          <a:ln cap="flat" cmpd="sng" w="9525">
            <a:solidFill>
              <a:schemeClr val="dk2"/>
            </a:solidFill>
            <a:prstDash val="solid"/>
            <a:round/>
            <a:headEnd len="med" w="med" type="none"/>
            <a:tailEnd len="med" w="med" type="triangle"/>
          </a:ln>
        </p:spPr>
      </p:cxnSp>
      <p:sp>
        <p:nvSpPr>
          <p:cNvPr id="768" name="Google Shape;768;p64"/>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769" name="Google Shape;769;p64"/>
          <p:cNvCxnSpPr>
            <a:stCxn id="752" idx="2"/>
            <a:endCxn id="768"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770" name="Google Shape;770;p64"/>
          <p:cNvCxnSpPr>
            <a:stCxn id="768" idx="1"/>
            <a:endCxn id="757"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cxnSp>
        <p:nvCxnSpPr>
          <p:cNvPr id="771" name="Google Shape;771;p64"/>
          <p:cNvCxnSpPr>
            <a:stCxn id="752" idx="3"/>
            <a:endCxn id="754"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772" name="Google Shape;772;p64"/>
          <p:cNvCxnSpPr>
            <a:stCxn id="754" idx="2"/>
            <a:endCxn id="755"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773" name="Google Shape;773;p64"/>
          <p:cNvCxnSpPr>
            <a:stCxn id="752" idx="3"/>
            <a:endCxn id="755"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774" name="Google Shape;774;p64"/>
          <p:cNvCxnSpPr>
            <a:stCxn id="752" idx="3"/>
            <a:endCxn id="756"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775" name="Google Shape;775;p64"/>
          <p:cNvCxnSpPr>
            <a:stCxn id="755" idx="3"/>
            <a:endCxn id="753"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776" name="Google Shape;776;p64"/>
          <p:cNvCxnSpPr>
            <a:stCxn id="756" idx="3"/>
            <a:endCxn id="753"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cxnSp>
        <p:nvCxnSpPr>
          <p:cNvPr id="777" name="Google Shape;777;p64"/>
          <p:cNvCxnSpPr>
            <a:stCxn id="751" idx="0"/>
            <a:endCxn id="750" idx="0"/>
          </p:cNvCxnSpPr>
          <p:nvPr/>
        </p:nvCxnSpPr>
        <p:spPr>
          <a:xfrm rot="5400000">
            <a:off x="4000000" y="2075275"/>
            <a:ext cx="600" cy="1242900"/>
          </a:xfrm>
          <a:prstGeom prst="curvedConnector3">
            <a:avLst>
              <a:gd fmla="val -39687500" name="adj1"/>
            </a:avLst>
          </a:prstGeom>
          <a:noFill/>
          <a:ln cap="flat" cmpd="sng" w="38100">
            <a:solidFill>
              <a:schemeClr val="accent2"/>
            </a:solidFill>
            <a:prstDash val="solid"/>
            <a:round/>
            <a:headEnd len="med" w="med" type="none"/>
            <a:tailEnd len="med" w="med" type="triangle"/>
          </a:ln>
        </p:spPr>
      </p:cxnSp>
      <p:sp>
        <p:nvSpPr>
          <p:cNvPr id="778" name="Google Shape;778;p64"/>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779" name="Google Shape;779;p64"/>
          <p:cNvCxnSpPr>
            <a:stCxn id="750" idx="0"/>
            <a:endCxn id="778" idx="1"/>
          </p:cNvCxnSpPr>
          <p:nvPr/>
        </p:nvCxnSpPr>
        <p:spPr>
          <a:xfrm rot="-5400000">
            <a:off x="3094600" y="1578175"/>
            <a:ext cx="1402500" cy="834000"/>
          </a:xfrm>
          <a:prstGeom prst="curvedConnector2">
            <a:avLst/>
          </a:prstGeom>
          <a:noFill/>
          <a:ln cap="flat" cmpd="sng" w="9525">
            <a:solidFill>
              <a:schemeClr val="dk2"/>
            </a:solidFill>
            <a:prstDash val="solid"/>
            <a:round/>
            <a:headEnd len="med" w="med" type="none"/>
            <a:tailEnd len="med" w="med" type="triangle"/>
          </a:ln>
        </p:spPr>
      </p:cxnSp>
      <p:cxnSp>
        <p:nvCxnSpPr>
          <p:cNvPr id="780" name="Google Shape;780;p64"/>
          <p:cNvCxnSpPr>
            <a:stCxn id="778" idx="3"/>
            <a:endCxn id="752" idx="0"/>
          </p:cNvCxnSpPr>
          <p:nvPr/>
        </p:nvCxnSpPr>
        <p:spPr>
          <a:xfrm>
            <a:off x="5030800" y="1293850"/>
            <a:ext cx="834000" cy="1402500"/>
          </a:xfrm>
          <a:prstGeom prst="curvedConnector2">
            <a:avLst/>
          </a:prstGeom>
          <a:noFill/>
          <a:ln cap="flat" cmpd="sng" w="9525">
            <a:solidFill>
              <a:schemeClr val="dk2"/>
            </a:solidFill>
            <a:prstDash val="solid"/>
            <a:round/>
            <a:headEnd len="med" w="med" type="none"/>
            <a:tailEnd len="med" w="med" type="triangle"/>
          </a:ln>
        </p:spPr>
      </p:cxnSp>
      <p:sp>
        <p:nvSpPr>
          <p:cNvPr id="781" name="Google Shape;781;p64"/>
          <p:cNvSpPr txBox="1"/>
          <p:nvPr/>
        </p:nvSpPr>
        <p:spPr>
          <a:xfrm>
            <a:off x="4125975" y="1872738"/>
            <a:ext cx="1295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Terminating orphaned pods still consume real resources and devices</a:t>
            </a:r>
            <a:endParaRPr sz="700">
              <a:latin typeface="Google Sans"/>
              <a:ea typeface="Google Sans"/>
              <a:cs typeface="Google Sans"/>
              <a:sym typeface="Google Sans"/>
            </a:endParaRPr>
          </a:p>
        </p:txBody>
      </p:sp>
      <p:sp>
        <p:nvSpPr>
          <p:cNvPr id="782" name="Google Shape;782;p64"/>
          <p:cNvSpPr txBox="1"/>
          <p:nvPr/>
        </p:nvSpPr>
        <p:spPr>
          <a:xfrm>
            <a:off x="311900" y="222525"/>
            <a:ext cx="8188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Problem 5: Admission looking at “desired” and not aware of orphans</a:t>
            </a:r>
            <a:endParaRPr sz="1800">
              <a:latin typeface="Google Sans"/>
              <a:ea typeface="Google Sans"/>
              <a:cs typeface="Google Sans"/>
              <a:sym typeface="Google Sans"/>
            </a:endParaRPr>
          </a:p>
        </p:txBody>
      </p:sp>
      <p:cxnSp>
        <p:nvCxnSpPr>
          <p:cNvPr id="783" name="Google Shape;783;p64"/>
          <p:cNvCxnSpPr>
            <a:stCxn id="755" idx="1"/>
            <a:endCxn id="778" idx="3"/>
          </p:cNvCxnSpPr>
          <p:nvPr/>
        </p:nvCxnSpPr>
        <p:spPr>
          <a:xfrm rot="10800000">
            <a:off x="5030800" y="1293775"/>
            <a:ext cx="1667700" cy="1762800"/>
          </a:xfrm>
          <a:prstGeom prst="curvedConnector3">
            <a:avLst>
              <a:gd fmla="val 28605" name="adj1"/>
            </a:avLst>
          </a:prstGeom>
          <a:noFill/>
          <a:ln cap="flat" cmpd="sng" w="9525">
            <a:solidFill>
              <a:schemeClr val="dk2"/>
            </a:solidFill>
            <a:prstDash val="solid"/>
            <a:round/>
            <a:headEnd len="med" w="med" type="none"/>
            <a:tailEnd len="med" w="med" type="none"/>
          </a:ln>
        </p:spPr>
      </p:cxnSp>
      <p:cxnSp>
        <p:nvCxnSpPr>
          <p:cNvPr id="784" name="Google Shape;784;p64"/>
          <p:cNvCxnSpPr>
            <a:stCxn id="751" idx="0"/>
            <a:endCxn id="752" idx="0"/>
          </p:cNvCxnSpPr>
          <p:nvPr/>
        </p:nvCxnSpPr>
        <p:spPr>
          <a:xfrm flipH="1" rot="-5400000">
            <a:off x="5242900" y="2075275"/>
            <a:ext cx="600" cy="1242900"/>
          </a:xfrm>
          <a:prstGeom prst="curvedConnector3">
            <a:avLst>
              <a:gd fmla="val -39687500" name="adj1"/>
            </a:avLst>
          </a:prstGeom>
          <a:noFill/>
          <a:ln cap="flat" cmpd="sng" w="38100">
            <a:solidFill>
              <a:schemeClr val="accent4"/>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8" name="Shape 788"/>
        <p:cNvGrpSpPr/>
        <p:nvPr/>
      </p:nvGrpSpPr>
      <p:grpSpPr>
        <a:xfrm>
          <a:off x="0" y="0"/>
          <a:ext cx="0" cy="0"/>
          <a:chOff x="0" y="0"/>
          <a:chExt cx="0" cy="0"/>
        </a:xfrm>
      </p:grpSpPr>
      <p:sp>
        <p:nvSpPr>
          <p:cNvPr id="789" name="Google Shape;789;p65"/>
          <p:cNvSpPr/>
          <p:nvPr/>
        </p:nvSpPr>
        <p:spPr>
          <a:xfrm>
            <a:off x="29698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Manager (desired)</a:t>
            </a:r>
            <a:endParaRPr sz="900">
              <a:latin typeface="Google Sans"/>
              <a:ea typeface="Google Sans"/>
              <a:cs typeface="Google Sans"/>
              <a:sym typeface="Google Sans"/>
            </a:endParaRPr>
          </a:p>
        </p:txBody>
      </p:sp>
      <p:sp>
        <p:nvSpPr>
          <p:cNvPr id="790" name="Google Shape;790;p65"/>
          <p:cNvSpPr/>
          <p:nvPr/>
        </p:nvSpPr>
        <p:spPr>
          <a:xfrm>
            <a:off x="42127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Admission</a:t>
            </a:r>
            <a:endParaRPr sz="900">
              <a:latin typeface="Google Sans"/>
              <a:ea typeface="Google Sans"/>
              <a:cs typeface="Google Sans"/>
              <a:sym typeface="Google Sans"/>
            </a:endParaRPr>
          </a:p>
        </p:txBody>
      </p:sp>
      <p:sp>
        <p:nvSpPr>
          <p:cNvPr id="791" name="Google Shape;791;p65"/>
          <p:cNvSpPr/>
          <p:nvPr/>
        </p:nvSpPr>
        <p:spPr>
          <a:xfrm>
            <a:off x="5455600" y="269642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 (running)</a:t>
            </a:r>
            <a:endParaRPr sz="900">
              <a:latin typeface="Google Sans"/>
              <a:ea typeface="Google Sans"/>
              <a:cs typeface="Google Sans"/>
              <a:sym typeface="Google Sans"/>
            </a:endParaRPr>
          </a:p>
        </p:txBody>
      </p:sp>
      <p:sp>
        <p:nvSpPr>
          <p:cNvPr id="792" name="Google Shape;792;p65"/>
          <p:cNvSpPr/>
          <p:nvPr/>
        </p:nvSpPr>
        <p:spPr>
          <a:xfrm>
            <a:off x="77653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Running Containers</a:t>
            </a:r>
            <a:endParaRPr sz="900">
              <a:latin typeface="Google Sans"/>
              <a:ea typeface="Google Sans"/>
              <a:cs typeface="Google Sans"/>
              <a:sym typeface="Google Sans"/>
            </a:endParaRPr>
          </a:p>
        </p:txBody>
      </p:sp>
      <p:sp>
        <p:nvSpPr>
          <p:cNvPr id="793" name="Google Shape;793;p65"/>
          <p:cNvSpPr/>
          <p:nvPr/>
        </p:nvSpPr>
        <p:spPr>
          <a:xfrm>
            <a:off x="6698500" y="15564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Mounted Volumes</a:t>
            </a:r>
            <a:endParaRPr sz="900">
              <a:latin typeface="Google Sans"/>
              <a:ea typeface="Google Sans"/>
              <a:cs typeface="Google Sans"/>
              <a:sym typeface="Google Sans"/>
            </a:endParaRPr>
          </a:p>
        </p:txBody>
      </p:sp>
      <p:sp>
        <p:nvSpPr>
          <p:cNvPr id="794" name="Google Shape;794;p65"/>
          <p:cNvSpPr/>
          <p:nvPr/>
        </p:nvSpPr>
        <p:spPr>
          <a:xfrm>
            <a:off x="6698500" y="269642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Sandboxes</a:t>
            </a:r>
            <a:endParaRPr sz="900">
              <a:latin typeface="Google Sans"/>
              <a:ea typeface="Google Sans"/>
              <a:cs typeface="Google Sans"/>
              <a:sym typeface="Google Sans"/>
            </a:endParaRPr>
          </a:p>
        </p:txBody>
      </p:sp>
      <p:sp>
        <p:nvSpPr>
          <p:cNvPr id="795" name="Google Shape;795;p65"/>
          <p:cNvSpPr/>
          <p:nvPr/>
        </p:nvSpPr>
        <p:spPr>
          <a:xfrm>
            <a:off x="6698500" y="3836375"/>
            <a:ext cx="818100" cy="720300"/>
          </a:xfrm>
          <a:prstGeom prst="rect">
            <a:avLst/>
          </a:prstGeom>
          <a:solidFill>
            <a:srgbClr val="F4CCCC"/>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Readiness Checks</a:t>
            </a:r>
            <a:endParaRPr sz="900">
              <a:latin typeface="Google Sans"/>
              <a:ea typeface="Google Sans"/>
              <a:cs typeface="Google Sans"/>
              <a:sym typeface="Google Sans"/>
            </a:endParaRPr>
          </a:p>
        </p:txBody>
      </p:sp>
      <p:sp>
        <p:nvSpPr>
          <p:cNvPr id="796" name="Google Shape;796;p65"/>
          <p:cNvSpPr/>
          <p:nvPr/>
        </p:nvSpPr>
        <p:spPr>
          <a:xfrm>
            <a:off x="2969800" y="383637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Status Manager (calculated)</a:t>
            </a:r>
            <a:endParaRPr sz="900">
              <a:latin typeface="Google Sans"/>
              <a:ea typeface="Google Sans"/>
              <a:cs typeface="Google Sans"/>
              <a:sym typeface="Google Sans"/>
            </a:endParaRPr>
          </a:p>
        </p:txBody>
      </p:sp>
      <p:sp>
        <p:nvSpPr>
          <p:cNvPr id="797" name="Google Shape;797;p65"/>
          <p:cNvSpPr/>
          <p:nvPr/>
        </p:nvSpPr>
        <p:spPr>
          <a:xfrm>
            <a:off x="484000" y="269642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API Sourced Pods</a:t>
            </a:r>
            <a:endParaRPr sz="900">
              <a:latin typeface="Google Sans"/>
              <a:ea typeface="Google Sans"/>
              <a:cs typeface="Google Sans"/>
              <a:sym typeface="Google Sans"/>
            </a:endParaRPr>
          </a:p>
        </p:txBody>
      </p:sp>
      <p:sp>
        <p:nvSpPr>
          <p:cNvPr id="798" name="Google Shape;798;p65"/>
          <p:cNvSpPr/>
          <p:nvPr/>
        </p:nvSpPr>
        <p:spPr>
          <a:xfrm>
            <a:off x="1726900" y="1556475"/>
            <a:ext cx="818100" cy="720300"/>
          </a:xfrm>
          <a:prstGeom prst="rect">
            <a:avLst/>
          </a:prstGeom>
          <a:solidFill>
            <a:srgbClr val="D9EAD3"/>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Local Sourced Pods</a:t>
            </a:r>
            <a:endParaRPr sz="900">
              <a:latin typeface="Google Sans"/>
              <a:ea typeface="Google Sans"/>
              <a:cs typeface="Google Sans"/>
              <a:sym typeface="Google Sans"/>
            </a:endParaRPr>
          </a:p>
        </p:txBody>
      </p:sp>
      <p:sp>
        <p:nvSpPr>
          <p:cNvPr id="799" name="Google Shape;799;p65"/>
          <p:cNvSpPr/>
          <p:nvPr/>
        </p:nvSpPr>
        <p:spPr>
          <a:xfrm>
            <a:off x="1726900" y="2696425"/>
            <a:ext cx="818100" cy="720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Config Source</a:t>
            </a:r>
            <a:endParaRPr sz="900">
              <a:latin typeface="Google Sans"/>
              <a:ea typeface="Google Sans"/>
              <a:cs typeface="Google Sans"/>
              <a:sym typeface="Google Sans"/>
            </a:endParaRPr>
          </a:p>
        </p:txBody>
      </p:sp>
      <p:cxnSp>
        <p:nvCxnSpPr>
          <p:cNvPr id="800" name="Google Shape;800;p65"/>
          <p:cNvCxnSpPr>
            <a:stCxn id="789" idx="3"/>
            <a:endCxn id="790" idx="1"/>
          </p:cNvCxnSpPr>
          <p:nvPr/>
        </p:nvCxnSpPr>
        <p:spPr>
          <a:xfrm>
            <a:off x="37879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801" name="Google Shape;801;p65"/>
          <p:cNvCxnSpPr>
            <a:stCxn id="790" idx="3"/>
            <a:endCxn id="791" idx="1"/>
          </p:cNvCxnSpPr>
          <p:nvPr/>
        </p:nvCxnSpPr>
        <p:spPr>
          <a:xfrm>
            <a:off x="5030800" y="3056575"/>
            <a:ext cx="424800" cy="0"/>
          </a:xfrm>
          <a:prstGeom prst="straightConnector1">
            <a:avLst/>
          </a:prstGeom>
          <a:noFill/>
          <a:ln cap="flat" cmpd="sng" w="38100">
            <a:solidFill>
              <a:schemeClr val="accent4"/>
            </a:solidFill>
            <a:prstDash val="solid"/>
            <a:round/>
            <a:headEnd len="med" w="med" type="none"/>
            <a:tailEnd len="med" w="med" type="triangle"/>
          </a:ln>
        </p:spPr>
      </p:cxnSp>
      <p:cxnSp>
        <p:nvCxnSpPr>
          <p:cNvPr id="802" name="Google Shape;802;p65"/>
          <p:cNvCxnSpPr>
            <a:stCxn id="798" idx="2"/>
            <a:endCxn id="799" idx="0"/>
          </p:cNvCxnSpPr>
          <p:nvPr/>
        </p:nvCxnSpPr>
        <p:spPr>
          <a:xfrm>
            <a:off x="21359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803" name="Google Shape;803;p65"/>
          <p:cNvCxnSpPr>
            <a:stCxn id="797" idx="3"/>
            <a:endCxn id="799" idx="1"/>
          </p:cNvCxnSpPr>
          <p:nvPr/>
        </p:nvCxnSpPr>
        <p:spPr>
          <a:xfrm>
            <a:off x="13021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804" name="Google Shape;804;p65"/>
          <p:cNvCxnSpPr>
            <a:stCxn id="799" idx="3"/>
            <a:endCxn id="789" idx="1"/>
          </p:cNvCxnSpPr>
          <p:nvPr/>
        </p:nvCxnSpPr>
        <p:spPr>
          <a:xfrm>
            <a:off x="2545000" y="3056575"/>
            <a:ext cx="424800" cy="0"/>
          </a:xfrm>
          <a:prstGeom prst="straightConnector1">
            <a:avLst/>
          </a:prstGeom>
          <a:noFill/>
          <a:ln cap="flat" cmpd="sng" w="9525">
            <a:solidFill>
              <a:schemeClr val="dk2"/>
            </a:solidFill>
            <a:prstDash val="solid"/>
            <a:round/>
            <a:headEnd len="med" w="med" type="none"/>
            <a:tailEnd len="med" w="med" type="triangle"/>
          </a:ln>
        </p:spPr>
      </p:cxnSp>
      <p:cxnSp>
        <p:nvCxnSpPr>
          <p:cNvPr id="805" name="Google Shape;805;p65"/>
          <p:cNvCxnSpPr>
            <a:stCxn id="790" idx="2"/>
            <a:endCxn id="796" idx="3"/>
          </p:cNvCxnSpPr>
          <p:nvPr/>
        </p:nvCxnSpPr>
        <p:spPr>
          <a:xfrm rot="5400000">
            <a:off x="3814900" y="3389575"/>
            <a:ext cx="779700" cy="834000"/>
          </a:xfrm>
          <a:prstGeom prst="curvedConnector2">
            <a:avLst/>
          </a:prstGeom>
          <a:noFill/>
          <a:ln cap="flat" cmpd="sng" w="38100">
            <a:solidFill>
              <a:schemeClr val="accent2"/>
            </a:solidFill>
            <a:prstDash val="solid"/>
            <a:round/>
            <a:headEnd len="med" w="med" type="none"/>
            <a:tailEnd len="med" w="med" type="triangle"/>
          </a:ln>
        </p:spPr>
      </p:cxnSp>
      <p:cxnSp>
        <p:nvCxnSpPr>
          <p:cNvPr id="806" name="Google Shape;806;p65"/>
          <p:cNvCxnSpPr>
            <a:stCxn id="796" idx="1"/>
            <a:endCxn id="797" idx="2"/>
          </p:cNvCxnSpPr>
          <p:nvPr/>
        </p:nvCxnSpPr>
        <p:spPr>
          <a:xfrm rot="10800000">
            <a:off x="893200" y="3416825"/>
            <a:ext cx="2076600" cy="779700"/>
          </a:xfrm>
          <a:prstGeom prst="curvedConnector2">
            <a:avLst/>
          </a:prstGeom>
          <a:noFill/>
          <a:ln cap="flat" cmpd="sng" w="9525">
            <a:solidFill>
              <a:schemeClr val="dk2"/>
            </a:solidFill>
            <a:prstDash val="solid"/>
            <a:round/>
            <a:headEnd len="med" w="med" type="none"/>
            <a:tailEnd len="med" w="med" type="triangle"/>
          </a:ln>
        </p:spPr>
      </p:cxnSp>
      <p:sp>
        <p:nvSpPr>
          <p:cNvPr id="807" name="Google Shape;807;p65"/>
          <p:cNvSpPr/>
          <p:nvPr/>
        </p:nvSpPr>
        <p:spPr>
          <a:xfrm>
            <a:off x="5455600" y="3836375"/>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Pod Worker</a:t>
            </a:r>
            <a:endParaRPr sz="900">
              <a:latin typeface="Google Sans"/>
              <a:ea typeface="Google Sans"/>
              <a:cs typeface="Google Sans"/>
              <a:sym typeface="Google Sans"/>
            </a:endParaRPr>
          </a:p>
          <a:p>
            <a:pPr indent="0" lvl="0" marL="0" rtl="0" algn="ctr">
              <a:spcBef>
                <a:spcPts val="0"/>
              </a:spcBef>
              <a:spcAft>
                <a:spcPts val="0"/>
              </a:spcAft>
              <a:buNone/>
            </a:pPr>
            <a:r>
              <a:rPr lang="en" sz="900">
                <a:latin typeface="Google Sans"/>
                <a:ea typeface="Google Sans"/>
                <a:cs typeface="Google Sans"/>
                <a:sym typeface="Google Sans"/>
              </a:rPr>
              <a:t>(terminate)</a:t>
            </a:r>
            <a:endParaRPr sz="900">
              <a:latin typeface="Google Sans"/>
              <a:ea typeface="Google Sans"/>
              <a:cs typeface="Google Sans"/>
              <a:sym typeface="Google Sans"/>
            </a:endParaRPr>
          </a:p>
        </p:txBody>
      </p:sp>
      <p:cxnSp>
        <p:nvCxnSpPr>
          <p:cNvPr id="808" name="Google Shape;808;p65"/>
          <p:cNvCxnSpPr>
            <a:stCxn id="791" idx="2"/>
            <a:endCxn id="807" idx="0"/>
          </p:cNvCxnSpPr>
          <p:nvPr/>
        </p:nvCxnSpPr>
        <p:spPr>
          <a:xfrm>
            <a:off x="5864650" y="341672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809" name="Google Shape;809;p65"/>
          <p:cNvCxnSpPr>
            <a:stCxn id="807" idx="1"/>
            <a:endCxn id="796" idx="3"/>
          </p:cNvCxnSpPr>
          <p:nvPr/>
        </p:nvCxnSpPr>
        <p:spPr>
          <a:xfrm rot="10800000">
            <a:off x="3787900" y="4196525"/>
            <a:ext cx="1667700" cy="0"/>
          </a:xfrm>
          <a:prstGeom prst="straightConnector1">
            <a:avLst/>
          </a:prstGeom>
          <a:noFill/>
          <a:ln cap="flat" cmpd="sng" w="9525">
            <a:solidFill>
              <a:schemeClr val="dk2"/>
            </a:solidFill>
            <a:prstDash val="solid"/>
            <a:round/>
            <a:headEnd len="med" w="med" type="none"/>
            <a:tailEnd len="med" w="med" type="triangle"/>
          </a:ln>
        </p:spPr>
      </p:cxnSp>
      <p:sp>
        <p:nvSpPr>
          <p:cNvPr id="810" name="Google Shape;810;p65"/>
          <p:cNvSpPr txBox="1"/>
          <p:nvPr/>
        </p:nvSpPr>
        <p:spPr>
          <a:xfrm>
            <a:off x="4473700" y="3652725"/>
            <a:ext cx="81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Rejected as “Failed”</a:t>
            </a:r>
            <a:endParaRPr sz="700">
              <a:latin typeface="Google Sans"/>
              <a:ea typeface="Google Sans"/>
              <a:cs typeface="Google Sans"/>
              <a:sym typeface="Google Sans"/>
            </a:endParaRPr>
          </a:p>
        </p:txBody>
      </p:sp>
      <p:sp>
        <p:nvSpPr>
          <p:cNvPr id="811" name="Google Shape;811;p65"/>
          <p:cNvSpPr txBox="1"/>
          <p:nvPr/>
        </p:nvSpPr>
        <p:spPr>
          <a:xfrm>
            <a:off x="4358600" y="4196625"/>
            <a:ext cx="81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Static pod that is “Failed”</a:t>
            </a:r>
            <a:endParaRPr sz="700">
              <a:latin typeface="Google Sans"/>
              <a:ea typeface="Google Sans"/>
              <a:cs typeface="Google Sans"/>
              <a:sym typeface="Google Sans"/>
            </a:endParaRPr>
          </a:p>
        </p:txBody>
      </p:sp>
      <p:cxnSp>
        <p:nvCxnSpPr>
          <p:cNvPr id="812" name="Google Shape;812;p65"/>
          <p:cNvCxnSpPr>
            <a:stCxn id="791" idx="3"/>
            <a:endCxn id="793" idx="1"/>
          </p:cNvCxnSpPr>
          <p:nvPr/>
        </p:nvCxnSpPr>
        <p:spPr>
          <a:xfrm flipH="1" rot="10800000">
            <a:off x="6273700" y="191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813" name="Google Shape;813;p65"/>
          <p:cNvCxnSpPr>
            <a:stCxn id="793" idx="2"/>
            <a:endCxn id="794" idx="0"/>
          </p:cNvCxnSpPr>
          <p:nvPr/>
        </p:nvCxnSpPr>
        <p:spPr>
          <a:xfrm>
            <a:off x="7107550" y="2276775"/>
            <a:ext cx="0" cy="419700"/>
          </a:xfrm>
          <a:prstGeom prst="straightConnector1">
            <a:avLst/>
          </a:prstGeom>
          <a:noFill/>
          <a:ln cap="flat" cmpd="sng" w="9525">
            <a:solidFill>
              <a:schemeClr val="dk2"/>
            </a:solidFill>
            <a:prstDash val="solid"/>
            <a:round/>
            <a:headEnd len="med" w="med" type="none"/>
            <a:tailEnd len="med" w="med" type="triangle"/>
          </a:ln>
        </p:spPr>
      </p:cxnSp>
      <p:cxnSp>
        <p:nvCxnSpPr>
          <p:cNvPr id="814" name="Google Shape;814;p65"/>
          <p:cNvCxnSpPr>
            <a:stCxn id="791" idx="3"/>
            <a:endCxn id="794" idx="1"/>
          </p:cNvCxnSpPr>
          <p:nvPr/>
        </p:nvCxnSpPr>
        <p:spPr>
          <a:xfrm>
            <a:off x="6273700" y="3056575"/>
            <a:ext cx="424800" cy="0"/>
          </a:xfrm>
          <a:prstGeom prst="straightConnector1">
            <a:avLst/>
          </a:prstGeom>
          <a:noFill/>
          <a:ln cap="flat" cmpd="sng" w="9525">
            <a:solidFill>
              <a:schemeClr val="dk2"/>
            </a:solidFill>
            <a:prstDash val="solid"/>
            <a:round/>
            <a:headEnd len="med" w="med" type="triangle"/>
            <a:tailEnd len="med" w="med" type="triangle"/>
          </a:ln>
        </p:spPr>
      </p:cxnSp>
      <p:cxnSp>
        <p:nvCxnSpPr>
          <p:cNvPr id="815" name="Google Shape;815;p65"/>
          <p:cNvCxnSpPr>
            <a:stCxn id="791" idx="3"/>
            <a:endCxn id="795" idx="1"/>
          </p:cNvCxnSpPr>
          <p:nvPr/>
        </p:nvCxnSpPr>
        <p:spPr>
          <a:xfrm>
            <a:off x="6273700" y="3056575"/>
            <a:ext cx="424800" cy="1140000"/>
          </a:xfrm>
          <a:prstGeom prst="straightConnector1">
            <a:avLst/>
          </a:prstGeom>
          <a:noFill/>
          <a:ln cap="flat" cmpd="sng" w="9525">
            <a:solidFill>
              <a:schemeClr val="dk2"/>
            </a:solidFill>
            <a:prstDash val="solid"/>
            <a:round/>
            <a:headEnd len="med" w="med" type="triangle"/>
            <a:tailEnd len="med" w="med" type="triangle"/>
          </a:ln>
        </p:spPr>
      </p:cxnSp>
      <p:cxnSp>
        <p:nvCxnSpPr>
          <p:cNvPr id="816" name="Google Shape;816;p65"/>
          <p:cNvCxnSpPr>
            <a:stCxn id="794" idx="3"/>
            <a:endCxn id="792" idx="1"/>
          </p:cNvCxnSpPr>
          <p:nvPr/>
        </p:nvCxnSpPr>
        <p:spPr>
          <a:xfrm>
            <a:off x="7516600" y="3056575"/>
            <a:ext cx="248700" cy="0"/>
          </a:xfrm>
          <a:prstGeom prst="straightConnector1">
            <a:avLst/>
          </a:prstGeom>
          <a:noFill/>
          <a:ln cap="flat" cmpd="sng" w="9525">
            <a:solidFill>
              <a:schemeClr val="dk2"/>
            </a:solidFill>
            <a:prstDash val="solid"/>
            <a:round/>
            <a:headEnd len="med" w="med" type="none"/>
            <a:tailEnd len="med" w="med" type="triangle"/>
          </a:ln>
        </p:spPr>
      </p:cxnSp>
      <p:cxnSp>
        <p:nvCxnSpPr>
          <p:cNvPr id="817" name="Google Shape;817;p65"/>
          <p:cNvCxnSpPr>
            <a:stCxn id="795" idx="3"/>
            <a:endCxn id="792" idx="2"/>
          </p:cNvCxnSpPr>
          <p:nvPr/>
        </p:nvCxnSpPr>
        <p:spPr>
          <a:xfrm flipH="1" rot="10800000">
            <a:off x="7516600" y="3416825"/>
            <a:ext cx="657900" cy="779700"/>
          </a:xfrm>
          <a:prstGeom prst="straightConnector1">
            <a:avLst/>
          </a:prstGeom>
          <a:noFill/>
          <a:ln cap="flat" cmpd="sng" w="9525">
            <a:solidFill>
              <a:schemeClr val="dk2"/>
            </a:solidFill>
            <a:prstDash val="solid"/>
            <a:round/>
            <a:headEnd len="med" w="med" type="none"/>
            <a:tailEnd len="med" w="med" type="triangle"/>
          </a:ln>
        </p:spPr>
      </p:cxnSp>
      <p:sp>
        <p:nvSpPr>
          <p:cNvPr id="818" name="Google Shape;818;p65"/>
          <p:cNvSpPr/>
          <p:nvPr/>
        </p:nvSpPr>
        <p:spPr>
          <a:xfrm>
            <a:off x="4212700" y="933700"/>
            <a:ext cx="818100" cy="720300"/>
          </a:xfrm>
          <a:prstGeom prst="rect">
            <a:avLst/>
          </a:prstGeom>
          <a:solidFill>
            <a:srgbClr val="FFF2CC"/>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Google Sans"/>
                <a:ea typeface="Google Sans"/>
                <a:cs typeface="Google Sans"/>
                <a:sym typeface="Google Sans"/>
              </a:rPr>
              <a:t>Kubelet (resync)</a:t>
            </a:r>
            <a:endParaRPr sz="900">
              <a:latin typeface="Google Sans"/>
              <a:ea typeface="Google Sans"/>
              <a:cs typeface="Google Sans"/>
              <a:sym typeface="Google Sans"/>
            </a:endParaRPr>
          </a:p>
        </p:txBody>
      </p:sp>
      <p:cxnSp>
        <p:nvCxnSpPr>
          <p:cNvPr id="819" name="Google Shape;819;p65"/>
          <p:cNvCxnSpPr>
            <a:stCxn id="789" idx="0"/>
            <a:endCxn id="818" idx="1"/>
          </p:cNvCxnSpPr>
          <p:nvPr/>
        </p:nvCxnSpPr>
        <p:spPr>
          <a:xfrm rot="-5400000">
            <a:off x="3094600" y="1578175"/>
            <a:ext cx="1402500" cy="834000"/>
          </a:xfrm>
          <a:prstGeom prst="curvedConnector2">
            <a:avLst/>
          </a:prstGeom>
          <a:noFill/>
          <a:ln cap="flat" cmpd="sng" w="9525">
            <a:solidFill>
              <a:schemeClr val="dk2"/>
            </a:solidFill>
            <a:prstDash val="solid"/>
            <a:round/>
            <a:headEnd len="med" w="med" type="none"/>
            <a:tailEnd len="med" w="med" type="triangle"/>
          </a:ln>
        </p:spPr>
      </p:cxnSp>
      <p:cxnSp>
        <p:nvCxnSpPr>
          <p:cNvPr id="820" name="Google Shape;820;p65"/>
          <p:cNvCxnSpPr>
            <a:stCxn id="818" idx="3"/>
            <a:endCxn id="791" idx="0"/>
          </p:cNvCxnSpPr>
          <p:nvPr/>
        </p:nvCxnSpPr>
        <p:spPr>
          <a:xfrm>
            <a:off x="5030800" y="1293850"/>
            <a:ext cx="834000" cy="1402500"/>
          </a:xfrm>
          <a:prstGeom prst="curvedConnector2">
            <a:avLst/>
          </a:prstGeom>
          <a:noFill/>
          <a:ln cap="flat" cmpd="sng" w="9525">
            <a:solidFill>
              <a:schemeClr val="dk2"/>
            </a:solidFill>
            <a:prstDash val="solid"/>
            <a:round/>
            <a:headEnd len="med" w="med" type="none"/>
            <a:tailEnd len="med" w="med" type="triangle"/>
          </a:ln>
        </p:spPr>
      </p:cxnSp>
      <p:sp>
        <p:nvSpPr>
          <p:cNvPr id="821" name="Google Shape;821;p65"/>
          <p:cNvSpPr txBox="1"/>
          <p:nvPr/>
        </p:nvSpPr>
        <p:spPr>
          <a:xfrm>
            <a:off x="311900" y="222525"/>
            <a:ext cx="7788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Kubelet Problem 6: Admission rejection looks same as any other failure</a:t>
            </a:r>
            <a:endParaRPr sz="1800">
              <a:latin typeface="Google Sans"/>
              <a:ea typeface="Google Sans"/>
              <a:cs typeface="Google Sans"/>
              <a:sym typeface="Google Sans"/>
            </a:endParaRPr>
          </a:p>
        </p:txBody>
      </p:sp>
      <p:cxnSp>
        <p:nvCxnSpPr>
          <p:cNvPr id="822" name="Google Shape;822;p65"/>
          <p:cNvCxnSpPr>
            <a:stCxn id="794" idx="1"/>
            <a:endCxn id="818" idx="3"/>
          </p:cNvCxnSpPr>
          <p:nvPr/>
        </p:nvCxnSpPr>
        <p:spPr>
          <a:xfrm rot="10800000">
            <a:off x="5030800" y="1293775"/>
            <a:ext cx="1667700" cy="1762800"/>
          </a:xfrm>
          <a:prstGeom prst="curvedConnector3">
            <a:avLst>
              <a:gd fmla="val 28605" name="adj1"/>
            </a:avLst>
          </a:prstGeom>
          <a:noFill/>
          <a:ln cap="flat" cmpd="sng" w="9525">
            <a:solidFill>
              <a:schemeClr val="dk2"/>
            </a:solidFill>
            <a:prstDash val="solid"/>
            <a:round/>
            <a:headEnd len="med" w="med" type="none"/>
            <a:tailEnd len="med" w="med" type="none"/>
          </a:ln>
        </p:spPr>
      </p:cxnSp>
      <p:sp>
        <p:nvSpPr>
          <p:cNvPr id="823" name="Google Shape;823;p65"/>
          <p:cNvSpPr txBox="1"/>
          <p:nvPr/>
        </p:nvSpPr>
        <p:spPr>
          <a:xfrm>
            <a:off x="4758025" y="2057875"/>
            <a:ext cx="81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latin typeface="Google Sans"/>
                <a:ea typeface="Google Sans"/>
                <a:cs typeface="Google Sans"/>
                <a:sym typeface="Google Sans"/>
              </a:rPr>
              <a:t>Admitted = in pod worker</a:t>
            </a:r>
            <a:endParaRPr sz="700">
              <a:latin typeface="Google Sans"/>
              <a:ea typeface="Google Sans"/>
              <a:cs typeface="Google Sans"/>
              <a:sym typeface="Google Sans"/>
            </a:endParaRPr>
          </a:p>
        </p:txBody>
      </p:sp>
      <p:cxnSp>
        <p:nvCxnSpPr>
          <p:cNvPr id="824" name="Google Shape;824;p65"/>
          <p:cNvCxnSpPr>
            <a:stCxn id="790" idx="0"/>
            <a:endCxn id="791" idx="0"/>
          </p:cNvCxnSpPr>
          <p:nvPr/>
        </p:nvCxnSpPr>
        <p:spPr>
          <a:xfrm flipH="1" rot="-5400000">
            <a:off x="5242900" y="2075275"/>
            <a:ext cx="600" cy="1242900"/>
          </a:xfrm>
          <a:prstGeom prst="curvedConnector3">
            <a:avLst>
              <a:gd fmla="val -39687500"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